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34"/>
  </p:notesMasterIdLst>
  <p:sldIdLst>
    <p:sldId id="256" r:id="rId2"/>
    <p:sldId id="257" r:id="rId3"/>
    <p:sldId id="279" r:id="rId4"/>
    <p:sldId id="280" r:id="rId5"/>
    <p:sldId id="281" r:id="rId6"/>
    <p:sldId id="282" r:id="rId7"/>
    <p:sldId id="283" r:id="rId8"/>
    <p:sldId id="284" r:id="rId9"/>
    <p:sldId id="285" r:id="rId10"/>
    <p:sldId id="267" r:id="rId11"/>
    <p:sldId id="259" r:id="rId12"/>
    <p:sldId id="263" r:id="rId13"/>
    <p:sldId id="264" r:id="rId14"/>
    <p:sldId id="293" r:id="rId15"/>
    <p:sldId id="261" r:id="rId16"/>
    <p:sldId id="296" r:id="rId17"/>
    <p:sldId id="294" r:id="rId18"/>
    <p:sldId id="295" r:id="rId19"/>
    <p:sldId id="287" r:id="rId20"/>
    <p:sldId id="268" r:id="rId21"/>
    <p:sldId id="288" r:id="rId22"/>
    <p:sldId id="269" r:id="rId23"/>
    <p:sldId id="273" r:id="rId24"/>
    <p:sldId id="289" r:id="rId25"/>
    <p:sldId id="274" r:id="rId26"/>
    <p:sldId id="290" r:id="rId27"/>
    <p:sldId id="275" r:id="rId28"/>
    <p:sldId id="291" r:id="rId29"/>
    <p:sldId id="292" r:id="rId30"/>
    <p:sldId id="271" r:id="rId31"/>
    <p:sldId id="278" r:id="rId32"/>
    <p:sldId id="286"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73" autoAdjust="0"/>
    <p:restoredTop sz="94660"/>
  </p:normalViewPr>
  <p:slideViewPr>
    <p:cSldViewPr snapToGrid="0">
      <p:cViewPr varScale="1">
        <p:scale>
          <a:sx n="71" d="100"/>
          <a:sy n="71" d="100"/>
        </p:scale>
        <p:origin x="72"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90DCF9-B6EF-48FB-8C75-D07FA563C358}" type="datetimeFigureOut">
              <a:rPr lang="en-US" smtClean="0"/>
              <a:t>4/15/2019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70AD8F-9DE9-4806-9B68-615511CA4B5D}" type="slidenum">
              <a:rPr lang="en-US" smtClean="0"/>
              <a:t>‹#›</a:t>
            </a:fld>
            <a:endParaRPr lang="en-US"/>
          </a:p>
        </p:txBody>
      </p:sp>
    </p:spTree>
    <p:extLst>
      <p:ext uri="{BB962C8B-B14F-4D97-AF65-F5344CB8AC3E}">
        <p14:creationId xmlns:p14="http://schemas.microsoft.com/office/powerpoint/2010/main" val="18939122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Reproductive coercion: https://www.loveisrespect.org/content/reproductive-coercion/</a:t>
            </a:r>
          </a:p>
          <a:p>
            <a:endParaRPr lang="en-US" dirty="0"/>
          </a:p>
        </p:txBody>
      </p:sp>
      <p:sp>
        <p:nvSpPr>
          <p:cNvPr id="4" name="Slide Number Placeholder 3"/>
          <p:cNvSpPr>
            <a:spLocks noGrp="1"/>
          </p:cNvSpPr>
          <p:nvPr>
            <p:ph type="sldNum" sz="quarter" idx="10"/>
          </p:nvPr>
        </p:nvSpPr>
        <p:spPr/>
        <p:txBody>
          <a:bodyPr/>
          <a:lstStyle/>
          <a:p>
            <a:fld id="{E056E5E4-6075-409A-8E8B-6D4611385B08}" type="slidenum">
              <a:rPr lang="en-US" smtClean="0"/>
              <a:t>24</a:t>
            </a:fld>
            <a:endParaRPr lang="en-US"/>
          </a:p>
        </p:txBody>
      </p:sp>
    </p:spTree>
    <p:extLst>
      <p:ext uri="{BB962C8B-B14F-4D97-AF65-F5344CB8AC3E}">
        <p14:creationId xmlns:p14="http://schemas.microsoft.com/office/powerpoint/2010/main" val="8478257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good supporting </a:t>
            </a:r>
            <a:r>
              <a:rPr lang="en-US" baseline="0" dirty="0" smtClean="0"/>
              <a:t> resource: </a:t>
            </a:r>
            <a:r>
              <a:rPr lang="en-US" dirty="0" smtClean="0"/>
              <a:t>https://www.loveisrespect.org/wp-content/uploads/2016/08/highschool-educators-toolkit.pdf</a:t>
            </a:r>
            <a:endParaRPr lang="en-US" dirty="0"/>
          </a:p>
        </p:txBody>
      </p:sp>
      <p:sp>
        <p:nvSpPr>
          <p:cNvPr id="4" name="Slide Number Placeholder 3"/>
          <p:cNvSpPr>
            <a:spLocks noGrp="1"/>
          </p:cNvSpPr>
          <p:nvPr>
            <p:ph type="sldNum" sz="quarter" idx="10"/>
          </p:nvPr>
        </p:nvSpPr>
        <p:spPr/>
        <p:txBody>
          <a:bodyPr/>
          <a:lstStyle/>
          <a:p>
            <a:fld id="{0070AD8F-9DE9-4806-9B68-615511CA4B5D}" type="slidenum">
              <a:rPr lang="en-US" smtClean="0"/>
              <a:t>25</a:t>
            </a:fld>
            <a:endParaRPr lang="en-US"/>
          </a:p>
        </p:txBody>
      </p:sp>
    </p:spTree>
    <p:extLst>
      <p:ext uri="{BB962C8B-B14F-4D97-AF65-F5344CB8AC3E}">
        <p14:creationId xmlns:p14="http://schemas.microsoft.com/office/powerpoint/2010/main" val="33040323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Understand that a person can only change if they want to. You can’t force your partner to alter their behavior if they don’t believe they’re wrong.</a:t>
            </a:r>
          </a:p>
          <a:p>
            <a:r>
              <a:rPr lang="en-US" dirty="0" smtClean="0"/>
              <a:t>Focus on your own needs. Are you taking care of yourself? Your wellness is always important. Watch your stress levels, take time to be with friends, get enough sleep. If you find that your relationship is draining you, consider ending it.</a:t>
            </a:r>
          </a:p>
          <a:p>
            <a:r>
              <a:rPr lang="en-US" dirty="0" smtClean="0"/>
              <a:t>Connect with your support systems. Often, abusers try to isolate their partners. Talk to your friends, family members, teachers and others to make sure you’re getting the emotional support you need. Remember, our advocates are always ready to talk if you need a listening ear.</a:t>
            </a:r>
            <a:endParaRPr lang="en-US" dirty="0"/>
          </a:p>
        </p:txBody>
      </p:sp>
      <p:sp>
        <p:nvSpPr>
          <p:cNvPr id="4" name="Slide Number Placeholder 3"/>
          <p:cNvSpPr>
            <a:spLocks noGrp="1"/>
          </p:cNvSpPr>
          <p:nvPr>
            <p:ph type="sldNum" sz="quarter" idx="10"/>
          </p:nvPr>
        </p:nvSpPr>
        <p:spPr/>
        <p:txBody>
          <a:bodyPr/>
          <a:lstStyle/>
          <a:p>
            <a:fld id="{E056E5E4-6075-409A-8E8B-6D4611385B08}" type="slidenum">
              <a:rPr lang="en-US" smtClean="0"/>
              <a:t>28</a:t>
            </a:fld>
            <a:endParaRPr lang="en-US"/>
          </a:p>
        </p:txBody>
      </p:sp>
    </p:spTree>
    <p:extLst>
      <p:ext uri="{BB962C8B-B14F-4D97-AF65-F5344CB8AC3E}">
        <p14:creationId xmlns:p14="http://schemas.microsoft.com/office/powerpoint/2010/main" val="1867507175"/>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4/15/2019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4/15/2019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4/15/2019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4/15/2019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4/15/2019</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4/15/2019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4/15/2019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4/15/2019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4/15/2019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A16AA21-1863-4931-97CB-99D0A168701B}" type="datetimeFigureOut">
              <a:rPr lang="en-US" dirty="0"/>
              <a:t>4/15/2019</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772C379-9A7C-4C87-A116-CBE9F58B04C5}" type="datetimeFigureOut">
              <a:rPr lang="en-US" dirty="0"/>
              <a:t>4/15/2019</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4/15/2019</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sms:+839863" TargetMode="External"/><Relationship Id="rId2" Type="http://schemas.openxmlformats.org/officeDocument/2006/relationships/hyperlink" Target="tel:+17752217600"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sms:+839863" TargetMode="External"/><Relationship Id="rId2" Type="http://schemas.openxmlformats.org/officeDocument/2006/relationships/hyperlink" Target="tel:+17752217600"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laMtr-rUEm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loveisrespect.org/resources/dating-violence-statistics/"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loveisrespect.org/healthy-relationships/conflict-resolution/"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avp.org/" TargetMode="External"/><Relationship Id="rId2" Type="http://schemas.openxmlformats.org/officeDocument/2006/relationships/hyperlink" Target="http://wingspan.org/" TargetMode="External"/><Relationship Id="rId1" Type="http://schemas.openxmlformats.org/officeDocument/2006/relationships/slideLayout" Target="../slideLayouts/slideLayout4.xml"/><Relationship Id="rId6" Type="http://schemas.openxmlformats.org/officeDocument/2006/relationships/hyperlink" Target="http://www.stepupstopviolence.org/" TargetMode="External"/><Relationship Id="rId5" Type="http://schemas.openxmlformats.org/officeDocument/2006/relationships/hyperlink" Target="https://ohl.rainn.org/online/" TargetMode="External"/><Relationship Id="rId4" Type="http://schemas.openxmlformats.org/officeDocument/2006/relationships/hyperlink" Target="http://www.volunteerlogin.org/chat/"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laMtr-rUEmY" TargetMode="Externa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KBwOYQd21TY"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fGoWLWS4-kU&amp;t=84s"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Consent and the Law</a:t>
            </a:r>
          </a:p>
        </p:txBody>
      </p:sp>
      <p:sp>
        <p:nvSpPr>
          <p:cNvPr id="3" name="Subtitle 2"/>
          <p:cNvSpPr>
            <a:spLocks noGrp="1"/>
          </p:cNvSpPr>
          <p:nvPr>
            <p:ph type="subTitle" idx="1"/>
          </p:nvPr>
        </p:nvSpPr>
        <p:spPr/>
        <p:txBody>
          <a:bodyPr/>
          <a:lstStyle/>
          <a:p>
            <a:r>
              <a:rPr lang="en-US" dirty="0"/>
              <a:t>SHARE </a:t>
            </a:r>
          </a:p>
          <a:p>
            <a:r>
              <a:rPr lang="en-US" dirty="0"/>
              <a:t>Lesson 6</a:t>
            </a:r>
          </a:p>
        </p:txBody>
      </p:sp>
    </p:spTree>
    <p:extLst>
      <p:ext uri="{BB962C8B-B14F-4D97-AF65-F5344CB8AC3E}">
        <p14:creationId xmlns:p14="http://schemas.microsoft.com/office/powerpoint/2010/main" val="42688554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1140309"/>
            <a:ext cx="10058400" cy="716997"/>
          </a:xfrm>
        </p:spPr>
        <p:txBody>
          <a:bodyPr>
            <a:normAutofit fontScale="90000"/>
          </a:bodyPr>
          <a:lstStyle/>
          <a:p>
            <a:r>
              <a:rPr lang="en-US" b="1" dirty="0"/>
              <a:t>WAIT</a:t>
            </a:r>
            <a:r>
              <a:rPr lang="en-US" dirty="0"/>
              <a:t>! IS THAT SEX </a:t>
            </a:r>
            <a:r>
              <a:rPr lang="en-US" dirty="0" smtClean="0"/>
              <a:t>LEGAL?</a:t>
            </a:r>
            <a:r>
              <a:rPr lang="en-US" dirty="0"/>
              <a:t/>
            </a:r>
            <a:br>
              <a:rPr lang="en-US" dirty="0"/>
            </a:br>
            <a:r>
              <a:rPr lang="en-US" dirty="0" smtClean="0"/>
              <a:t/>
            </a:r>
            <a:br>
              <a:rPr lang="en-US" dirty="0" smtClean="0"/>
            </a:br>
            <a:r>
              <a:rPr lang="en-US" dirty="0" smtClean="0"/>
              <a:t>Statutory </a:t>
            </a:r>
            <a:r>
              <a:rPr lang="en-US" dirty="0"/>
              <a:t>Rape </a:t>
            </a:r>
            <a:r>
              <a:rPr lang="en-US" cap="none" dirty="0"/>
              <a:t>is legally called</a:t>
            </a:r>
            <a:r>
              <a:rPr lang="en-US" dirty="0"/>
              <a:t>…</a:t>
            </a:r>
            <a:br>
              <a:rPr lang="en-US" dirty="0"/>
            </a:br>
            <a:r>
              <a:rPr lang="en-US" dirty="0"/>
              <a:t>Statutory Sexual Seduction</a:t>
            </a:r>
          </a:p>
        </p:txBody>
      </p:sp>
      <p:sp>
        <p:nvSpPr>
          <p:cNvPr id="3" name="Content Placeholder 2"/>
          <p:cNvSpPr>
            <a:spLocks noGrp="1"/>
          </p:cNvSpPr>
          <p:nvPr>
            <p:ph idx="1"/>
          </p:nvPr>
        </p:nvSpPr>
        <p:spPr>
          <a:xfrm>
            <a:off x="710005" y="3345628"/>
            <a:ext cx="10418243" cy="2826572"/>
          </a:xfrm>
        </p:spPr>
        <p:txBody>
          <a:bodyPr/>
          <a:lstStyle/>
          <a:p>
            <a:r>
              <a:rPr lang="en-US" sz="3200" dirty="0"/>
              <a:t>NRS 200.364</a:t>
            </a:r>
          </a:p>
          <a:p>
            <a:r>
              <a:rPr lang="en-US" sz="2400" dirty="0"/>
              <a:t>“Statutory Sexual Seduction” means ordinary sexual intercourse, anal intercourse, or sexual penetration committed by a person 18 years of age or older with a person who is 14 or 15 years of age and at least 4 years younger than the person who is 18 years or older (defined by law as a perpetrator).</a:t>
            </a:r>
          </a:p>
        </p:txBody>
      </p:sp>
    </p:spTree>
    <p:extLst>
      <p:ext uri="{BB962C8B-B14F-4D97-AF65-F5344CB8AC3E}">
        <p14:creationId xmlns:p14="http://schemas.microsoft.com/office/powerpoint/2010/main" val="4051538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Statutory Rape </a:t>
            </a:r>
            <a:r>
              <a:rPr lang="en-US" cap="none" dirty="0"/>
              <a:t>is legally called</a:t>
            </a:r>
            <a:r>
              <a:rPr lang="en-US" dirty="0"/>
              <a:t>…</a:t>
            </a:r>
            <a:br>
              <a:rPr lang="en-US" dirty="0"/>
            </a:br>
            <a:r>
              <a:rPr lang="en-US" dirty="0"/>
              <a:t>Statutory Sexual Seduction</a:t>
            </a:r>
          </a:p>
        </p:txBody>
      </p:sp>
      <p:sp>
        <p:nvSpPr>
          <p:cNvPr id="3" name="Content Placeholder 2"/>
          <p:cNvSpPr>
            <a:spLocks noGrp="1"/>
          </p:cNvSpPr>
          <p:nvPr>
            <p:ph idx="1"/>
          </p:nvPr>
        </p:nvSpPr>
        <p:spPr/>
        <p:txBody>
          <a:bodyPr>
            <a:normAutofit/>
          </a:bodyPr>
          <a:lstStyle/>
          <a:p>
            <a:r>
              <a:rPr lang="en-US" sz="2800" dirty="0"/>
              <a:t>Are you in a sexual relationship and someone is under the age of 16?</a:t>
            </a:r>
          </a:p>
          <a:p>
            <a:pPr lvl="1"/>
            <a:r>
              <a:rPr lang="en-US" sz="2800" dirty="0"/>
              <a:t>If one person in the consensual relationship is under 16 years old (14 or 15) and the other person is 18 years or older; </a:t>
            </a:r>
          </a:p>
          <a:p>
            <a:pPr lvl="2"/>
            <a:r>
              <a:rPr lang="en-US" sz="2800" dirty="0"/>
              <a:t>Than the older individual is committing a crime of statutory sexual seduction.</a:t>
            </a:r>
          </a:p>
          <a:p>
            <a:pPr lvl="2"/>
            <a:r>
              <a:rPr lang="en-US" sz="2800" dirty="0"/>
              <a:t>The older person can be arrested and sent to prison</a:t>
            </a:r>
          </a:p>
        </p:txBody>
      </p:sp>
    </p:spTree>
    <p:extLst>
      <p:ext uri="{BB962C8B-B14F-4D97-AF65-F5344CB8AC3E}">
        <p14:creationId xmlns:p14="http://schemas.microsoft.com/office/powerpoint/2010/main" val="23209292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Consent is never a defense</a:t>
            </a:r>
          </a:p>
        </p:txBody>
      </p:sp>
      <p:sp>
        <p:nvSpPr>
          <p:cNvPr id="3" name="Content Placeholder 2"/>
          <p:cNvSpPr>
            <a:spLocks noGrp="1"/>
          </p:cNvSpPr>
          <p:nvPr>
            <p:ph idx="1"/>
          </p:nvPr>
        </p:nvSpPr>
        <p:spPr/>
        <p:txBody>
          <a:bodyPr>
            <a:normAutofit/>
          </a:bodyPr>
          <a:lstStyle/>
          <a:p>
            <a:r>
              <a:rPr lang="en-US" sz="2800" dirty="0"/>
              <a:t>If the minor is under the age of 16 and the adult is 18 or older, the sex is a crime, even when both people have consented. The minor is not legally old enough to </a:t>
            </a:r>
            <a:r>
              <a:rPr lang="en-US" sz="2800" dirty="0" smtClean="0"/>
              <a:t>give </a:t>
            </a:r>
            <a:r>
              <a:rPr lang="en-US" sz="2800" dirty="0"/>
              <a:t>permission/consent for any sexual act!</a:t>
            </a:r>
          </a:p>
          <a:p>
            <a:r>
              <a:rPr lang="en-US" sz="2800" dirty="0"/>
              <a:t>A parent CANNOT give permission to a minor under the age of 16 to have sex with someone 18 or older.</a:t>
            </a:r>
          </a:p>
          <a:p>
            <a:r>
              <a:rPr lang="en-US" sz="2800" b="1" dirty="0" smtClean="0"/>
              <a:t>The </a:t>
            </a:r>
            <a:r>
              <a:rPr lang="en-US" sz="2800" b="1" dirty="0"/>
              <a:t>law has the overall authority</a:t>
            </a:r>
            <a:r>
              <a:rPr lang="en-US" sz="2800" b="1" dirty="0" smtClean="0"/>
              <a:t>!</a:t>
            </a:r>
          </a:p>
          <a:p>
            <a:r>
              <a:rPr lang="en-US" sz="2800" b="1" dirty="0" smtClean="0"/>
              <a:t>This also falls under “mandatory reporting”</a:t>
            </a:r>
            <a:endParaRPr lang="en-US" sz="2800" b="1" dirty="0"/>
          </a:p>
        </p:txBody>
      </p:sp>
    </p:spTree>
    <p:extLst>
      <p:ext uri="{BB962C8B-B14F-4D97-AF65-F5344CB8AC3E}">
        <p14:creationId xmlns:p14="http://schemas.microsoft.com/office/powerpoint/2010/main" val="29025318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Penalties for statutory rape</a:t>
            </a:r>
          </a:p>
        </p:txBody>
      </p:sp>
      <p:sp>
        <p:nvSpPr>
          <p:cNvPr id="3" name="Content Placeholder 2"/>
          <p:cNvSpPr>
            <a:spLocks noGrp="1"/>
          </p:cNvSpPr>
          <p:nvPr>
            <p:ph idx="1"/>
          </p:nvPr>
        </p:nvSpPr>
        <p:spPr/>
        <p:txBody>
          <a:bodyPr/>
          <a:lstStyle/>
          <a:p>
            <a:r>
              <a:rPr lang="en-US" dirty="0"/>
              <a:t>The adult can be arrested and faced with penalties based on the age of the adult.</a:t>
            </a:r>
          </a:p>
          <a:p>
            <a:r>
              <a:rPr lang="en-US" dirty="0"/>
              <a:t>If the adult is </a:t>
            </a:r>
            <a:r>
              <a:rPr lang="en-US" b="1" dirty="0"/>
              <a:t>21 years or older</a:t>
            </a:r>
            <a:r>
              <a:rPr lang="en-US" dirty="0"/>
              <a:t>:</a:t>
            </a:r>
          </a:p>
          <a:p>
            <a:pPr lvl="1"/>
            <a:r>
              <a:rPr lang="en-US" dirty="0" smtClean="0"/>
              <a:t>Category B </a:t>
            </a:r>
            <a:r>
              <a:rPr lang="en-US" dirty="0"/>
              <a:t>Felony</a:t>
            </a:r>
          </a:p>
          <a:p>
            <a:pPr lvl="1"/>
            <a:r>
              <a:rPr lang="en-US" dirty="0"/>
              <a:t>1-10 years in prison</a:t>
            </a:r>
          </a:p>
          <a:p>
            <a:pPr lvl="1"/>
            <a:r>
              <a:rPr lang="en-US" dirty="0"/>
              <a:t>$10,000 fine</a:t>
            </a:r>
          </a:p>
          <a:p>
            <a:pPr lvl="0">
              <a:buClr>
                <a:srgbClr val="D34817">
                  <a:lumMod val="75000"/>
                </a:srgbClr>
              </a:buClr>
            </a:pPr>
            <a:r>
              <a:rPr lang="en-US" dirty="0">
                <a:solidFill>
                  <a:prstClr val="black"/>
                </a:solidFill>
              </a:rPr>
              <a:t>If the adult is </a:t>
            </a:r>
            <a:r>
              <a:rPr lang="en-US" b="1" i="1" dirty="0">
                <a:solidFill>
                  <a:prstClr val="black"/>
                </a:solidFill>
              </a:rPr>
              <a:t>under</a:t>
            </a:r>
            <a:r>
              <a:rPr lang="en-US" b="1" dirty="0">
                <a:solidFill>
                  <a:prstClr val="black"/>
                </a:solidFill>
              </a:rPr>
              <a:t> 21 years old</a:t>
            </a:r>
            <a:r>
              <a:rPr lang="en-US" dirty="0">
                <a:solidFill>
                  <a:prstClr val="black"/>
                </a:solidFill>
              </a:rPr>
              <a:t>:</a:t>
            </a:r>
          </a:p>
          <a:p>
            <a:pPr lvl="1">
              <a:buClr>
                <a:srgbClr val="D34817">
                  <a:lumMod val="75000"/>
                </a:srgbClr>
              </a:buClr>
            </a:pPr>
            <a:r>
              <a:rPr lang="en-US" dirty="0">
                <a:solidFill>
                  <a:prstClr val="black"/>
                </a:solidFill>
              </a:rPr>
              <a:t>1</a:t>
            </a:r>
            <a:r>
              <a:rPr lang="en-US" baseline="30000" dirty="0">
                <a:solidFill>
                  <a:prstClr val="black"/>
                </a:solidFill>
              </a:rPr>
              <a:t>st</a:t>
            </a:r>
            <a:r>
              <a:rPr lang="en-US" dirty="0">
                <a:solidFill>
                  <a:prstClr val="black"/>
                </a:solidFill>
              </a:rPr>
              <a:t> offense- </a:t>
            </a:r>
            <a:r>
              <a:rPr lang="en-US" dirty="0" smtClean="0">
                <a:solidFill>
                  <a:prstClr val="black"/>
                </a:solidFill>
              </a:rPr>
              <a:t>Gross misdemeanor</a:t>
            </a:r>
            <a:r>
              <a:rPr lang="en-US" dirty="0">
                <a:solidFill>
                  <a:prstClr val="black"/>
                </a:solidFill>
              </a:rPr>
              <a:t>.</a:t>
            </a:r>
          </a:p>
          <a:p>
            <a:pPr lvl="1">
              <a:buClr>
                <a:srgbClr val="D34817">
                  <a:lumMod val="75000"/>
                </a:srgbClr>
              </a:buClr>
            </a:pPr>
            <a:r>
              <a:rPr lang="en-US" dirty="0">
                <a:solidFill>
                  <a:prstClr val="black"/>
                </a:solidFill>
              </a:rPr>
              <a:t>2</a:t>
            </a:r>
            <a:r>
              <a:rPr lang="en-US" baseline="30000" dirty="0">
                <a:solidFill>
                  <a:prstClr val="black"/>
                </a:solidFill>
              </a:rPr>
              <a:t>nd</a:t>
            </a:r>
            <a:r>
              <a:rPr lang="en-US" dirty="0">
                <a:solidFill>
                  <a:prstClr val="black"/>
                </a:solidFill>
              </a:rPr>
              <a:t> offense- </a:t>
            </a:r>
            <a:r>
              <a:rPr lang="en-US" dirty="0" smtClean="0">
                <a:solidFill>
                  <a:prstClr val="black"/>
                </a:solidFill>
              </a:rPr>
              <a:t>Category D </a:t>
            </a:r>
            <a:r>
              <a:rPr lang="en-US" dirty="0">
                <a:solidFill>
                  <a:prstClr val="black"/>
                </a:solidFill>
              </a:rPr>
              <a:t>felony.</a:t>
            </a:r>
          </a:p>
          <a:p>
            <a:pPr lvl="0">
              <a:buClr>
                <a:srgbClr val="D34817">
                  <a:lumMod val="75000"/>
                </a:srgbClr>
              </a:buClr>
            </a:pPr>
            <a:r>
              <a:rPr lang="en-US" dirty="0">
                <a:solidFill>
                  <a:prstClr val="black"/>
                </a:solidFill>
              </a:rPr>
              <a:t>If the </a:t>
            </a:r>
            <a:r>
              <a:rPr lang="en-US" b="1" dirty="0">
                <a:solidFill>
                  <a:prstClr val="black"/>
                </a:solidFill>
              </a:rPr>
              <a:t>victim is under the age of 14</a:t>
            </a:r>
            <a:r>
              <a:rPr lang="en-US" dirty="0">
                <a:solidFill>
                  <a:prstClr val="black"/>
                </a:solidFill>
              </a:rPr>
              <a:t>, this can be considered sexual assault! The older individual will face possibility of being charged with a category A felony, and life in prison.</a:t>
            </a:r>
          </a:p>
          <a:p>
            <a:pPr lvl="1"/>
            <a:endParaRPr lang="en-US" dirty="0"/>
          </a:p>
        </p:txBody>
      </p:sp>
    </p:spTree>
    <p:extLst>
      <p:ext uri="{BB962C8B-B14F-4D97-AF65-F5344CB8AC3E}">
        <p14:creationId xmlns:p14="http://schemas.microsoft.com/office/powerpoint/2010/main" val="1412320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sexual Assault</a:t>
            </a:r>
            <a:endParaRPr lang="en-US" dirty="0"/>
          </a:p>
        </p:txBody>
      </p:sp>
      <p:sp>
        <p:nvSpPr>
          <p:cNvPr id="3" name="Content Placeholder 2"/>
          <p:cNvSpPr>
            <a:spLocks noGrp="1"/>
          </p:cNvSpPr>
          <p:nvPr>
            <p:ph idx="1"/>
          </p:nvPr>
        </p:nvSpPr>
        <p:spPr/>
        <p:txBody>
          <a:bodyPr/>
          <a:lstStyle/>
          <a:p>
            <a:r>
              <a:rPr lang="en-US" dirty="0" smtClean="0"/>
              <a:t>Any unwanted, forced or coerced sexual activity.  Such as…</a:t>
            </a:r>
          </a:p>
          <a:p>
            <a:pPr lvl="1"/>
            <a:r>
              <a:rPr lang="en-US" dirty="0" smtClean="0"/>
              <a:t>Inappropriate sexual contact or fondling</a:t>
            </a:r>
          </a:p>
          <a:p>
            <a:pPr lvl="1"/>
            <a:r>
              <a:rPr lang="en-US" dirty="0" smtClean="0"/>
              <a:t>Acquaintance rape</a:t>
            </a:r>
          </a:p>
          <a:p>
            <a:pPr lvl="1"/>
            <a:r>
              <a:rPr lang="en-US" dirty="0" smtClean="0"/>
              <a:t>Date rape</a:t>
            </a:r>
          </a:p>
          <a:p>
            <a:pPr lvl="1"/>
            <a:r>
              <a:rPr lang="en-US" dirty="0" smtClean="0"/>
              <a:t>Stranger rape</a:t>
            </a:r>
          </a:p>
          <a:p>
            <a:pPr lvl="1"/>
            <a:r>
              <a:rPr lang="en-US" dirty="0" smtClean="0"/>
              <a:t>Child sexual abuse and incest</a:t>
            </a:r>
            <a:endParaRPr lang="en-US" dirty="0"/>
          </a:p>
          <a:p>
            <a:pPr lvl="1"/>
            <a:endParaRPr lang="en-US" dirty="0" smtClean="0"/>
          </a:p>
          <a:p>
            <a:pPr marL="0" indent="0">
              <a:buNone/>
            </a:pPr>
            <a:r>
              <a:rPr lang="en-US" dirty="0" smtClean="0"/>
              <a:t>Sexual assault is not about sex. It is a crime of violence where sex is used as a weapon, motivated by the desire to have power and control over the victim. </a:t>
            </a:r>
          </a:p>
          <a:p>
            <a:pPr marL="0" indent="0">
              <a:buNone/>
            </a:pPr>
            <a:r>
              <a:rPr lang="en-US" dirty="0" smtClean="0"/>
              <a:t>Sexual assault violates not only a person’s body buy also their sense of safety and control over their life. </a:t>
            </a:r>
          </a:p>
        </p:txBody>
      </p:sp>
    </p:spTree>
    <p:extLst>
      <p:ext uri="{BB962C8B-B14F-4D97-AF65-F5344CB8AC3E}">
        <p14:creationId xmlns:p14="http://schemas.microsoft.com/office/powerpoint/2010/main" val="13604368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Sexual assault</a:t>
            </a:r>
            <a:br>
              <a:rPr lang="en-US" dirty="0"/>
            </a:br>
            <a:r>
              <a:rPr lang="en-US" sz="3600" dirty="0"/>
              <a:t>NRS 200.366</a:t>
            </a:r>
          </a:p>
        </p:txBody>
      </p:sp>
      <p:sp>
        <p:nvSpPr>
          <p:cNvPr id="3" name="Content Placeholder 2"/>
          <p:cNvSpPr>
            <a:spLocks noGrp="1"/>
          </p:cNvSpPr>
          <p:nvPr>
            <p:ph idx="1"/>
          </p:nvPr>
        </p:nvSpPr>
        <p:spPr/>
        <p:txBody>
          <a:bodyPr/>
          <a:lstStyle/>
          <a:p>
            <a:r>
              <a:rPr lang="en-US" b="1" dirty="0"/>
              <a:t>A person is guilty of sexual assault if he or she:</a:t>
            </a:r>
            <a:endParaRPr lang="en-US" dirty="0"/>
          </a:p>
          <a:p>
            <a:r>
              <a:rPr lang="en-US" dirty="0"/>
              <a:t>Commits sexual penetration upon a </a:t>
            </a:r>
            <a:r>
              <a:rPr lang="en-US" i="1" dirty="0"/>
              <a:t>child </a:t>
            </a:r>
            <a:r>
              <a:rPr lang="en-US" i="1" dirty="0" smtClean="0"/>
              <a:t>14 </a:t>
            </a:r>
            <a:r>
              <a:rPr lang="en-US" i="1" dirty="0"/>
              <a:t>years old or younger</a:t>
            </a:r>
            <a:r>
              <a:rPr lang="en-US" dirty="0"/>
              <a:t> or causes a child </a:t>
            </a:r>
            <a:r>
              <a:rPr lang="en-US" dirty="0" smtClean="0"/>
              <a:t>14 </a:t>
            </a:r>
            <a:r>
              <a:rPr lang="en-US" dirty="0"/>
              <a:t>years old or younger to make a sexual penetration on himself or herself or another, or on a beast.</a:t>
            </a:r>
          </a:p>
          <a:p>
            <a:r>
              <a:rPr lang="en-US" i="1" dirty="0"/>
              <a:t>Especially if the perpetrator is 18 or older.</a:t>
            </a:r>
            <a:endParaRPr lang="en-US" dirty="0"/>
          </a:p>
          <a:p>
            <a:r>
              <a:rPr lang="en-US" dirty="0"/>
              <a:t>NOTE: Sexual Assault includes other acts committed as a crime against a person. This definition is relevant to acts involving a child in relation to statutory sexual seduction laws. Hence, if an adult 18 or older or a child 14 or older commits a sexual act with a child </a:t>
            </a:r>
            <a:r>
              <a:rPr lang="en-US" dirty="0" smtClean="0"/>
              <a:t>14 </a:t>
            </a:r>
            <a:r>
              <a:rPr lang="en-US" dirty="0"/>
              <a:t>years or younger, whether consensual or not, he/she can face sexual assault charges. </a:t>
            </a:r>
          </a:p>
          <a:p>
            <a:endParaRPr lang="en-US" dirty="0"/>
          </a:p>
        </p:txBody>
      </p:sp>
    </p:spTree>
    <p:extLst>
      <p:ext uri="{BB962C8B-B14F-4D97-AF65-F5344CB8AC3E}">
        <p14:creationId xmlns:p14="http://schemas.microsoft.com/office/powerpoint/2010/main" val="40191475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I report sexual assault?</a:t>
            </a:r>
            <a:endParaRPr lang="en-US" dirty="0"/>
          </a:p>
        </p:txBody>
      </p:sp>
      <p:sp>
        <p:nvSpPr>
          <p:cNvPr id="3" name="Content Placeholder 2"/>
          <p:cNvSpPr>
            <a:spLocks noGrp="1"/>
          </p:cNvSpPr>
          <p:nvPr>
            <p:ph idx="1"/>
          </p:nvPr>
        </p:nvSpPr>
        <p:spPr/>
        <p:txBody>
          <a:bodyPr/>
          <a:lstStyle/>
          <a:p>
            <a:r>
              <a:rPr lang="en-US" dirty="0" smtClean="0"/>
              <a:t>Reporting is the survivor’s choice</a:t>
            </a:r>
          </a:p>
          <a:p>
            <a:r>
              <a:rPr lang="en-US" dirty="0" smtClean="0"/>
              <a:t>Reporting is encouraged, however a victim’s decision should always be respected and supported.</a:t>
            </a:r>
          </a:p>
          <a:p>
            <a:r>
              <a:rPr lang="en-US" b="1" dirty="0" smtClean="0"/>
              <a:t>Crisis Support Services </a:t>
            </a:r>
            <a:r>
              <a:rPr lang="en-US" dirty="0" smtClean="0"/>
              <a:t>advocates are available 24/7 to help. </a:t>
            </a:r>
          </a:p>
          <a:p>
            <a:r>
              <a:rPr lang="en-US" dirty="0" smtClean="0"/>
              <a:t>Can also contact your local police department</a:t>
            </a:r>
          </a:p>
          <a:p>
            <a:pPr lvl="1"/>
            <a:r>
              <a:rPr lang="en-US" dirty="0" smtClean="0"/>
              <a:t>Call the direct line</a:t>
            </a:r>
          </a:p>
          <a:p>
            <a:pPr lvl="1"/>
            <a:r>
              <a:rPr lang="en-US" dirty="0" smtClean="0"/>
              <a:t>Visit the station in person</a:t>
            </a:r>
          </a:p>
          <a:p>
            <a:r>
              <a:rPr lang="en-US" dirty="0" smtClean="0"/>
              <a:t>College campus</a:t>
            </a:r>
          </a:p>
          <a:p>
            <a:pPr lvl="1"/>
            <a:r>
              <a:rPr lang="en-US" dirty="0" smtClean="0"/>
              <a:t>Contact campus-based law enforcement</a:t>
            </a:r>
            <a:endParaRPr lang="en-US" dirty="0"/>
          </a:p>
        </p:txBody>
      </p:sp>
    </p:spTree>
    <p:extLst>
      <p:ext uri="{BB962C8B-B14F-4D97-AF65-F5344CB8AC3E}">
        <p14:creationId xmlns:p14="http://schemas.microsoft.com/office/powerpoint/2010/main" val="33498558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If you are assaulted and you are considering filing a police report, please try to follow these guidelines to preserve evidence:</a:t>
            </a:r>
            <a:endParaRPr lang="en-US" sz="2800" dirty="0"/>
          </a:p>
        </p:txBody>
      </p:sp>
      <p:sp>
        <p:nvSpPr>
          <p:cNvPr id="3" name="Content Placeholder 2"/>
          <p:cNvSpPr>
            <a:spLocks noGrp="1"/>
          </p:cNvSpPr>
          <p:nvPr>
            <p:ph idx="1"/>
          </p:nvPr>
        </p:nvSpPr>
        <p:spPr/>
        <p:txBody>
          <a:bodyPr>
            <a:normAutofit/>
          </a:bodyPr>
          <a:lstStyle/>
          <a:p>
            <a:r>
              <a:rPr lang="en-US" dirty="0"/>
              <a:t>Do not bathe or douche.</a:t>
            </a:r>
          </a:p>
          <a:p>
            <a:r>
              <a:rPr lang="en-US" dirty="0"/>
              <a:t>Do not change your clothes.</a:t>
            </a:r>
          </a:p>
          <a:p>
            <a:r>
              <a:rPr lang="en-US" dirty="0"/>
              <a:t>Do not brush your teeth or use mouthwash.</a:t>
            </a:r>
          </a:p>
          <a:p>
            <a:r>
              <a:rPr lang="en-US" dirty="0"/>
              <a:t>Do not eat or drink anything. </a:t>
            </a:r>
          </a:p>
          <a:p>
            <a:r>
              <a:rPr lang="en-US" dirty="0"/>
              <a:t>Do not apply any medication. </a:t>
            </a:r>
          </a:p>
          <a:p>
            <a:r>
              <a:rPr lang="en-US" dirty="0"/>
              <a:t>Do not disturb or clean up the crime scene.</a:t>
            </a:r>
          </a:p>
          <a:p>
            <a:pPr marL="0" indent="0">
              <a:buNone/>
            </a:pPr>
            <a:r>
              <a:rPr lang="en-US" dirty="0"/>
              <a:t>Even if you do these things, you can still get an exam. Please contact </a:t>
            </a:r>
            <a:r>
              <a:rPr lang="en-US" b="1" dirty="0" smtClean="0"/>
              <a:t>Crisis Support Services </a:t>
            </a:r>
            <a:r>
              <a:rPr lang="en-US" dirty="0"/>
              <a:t>if you have any questions or doubts.</a:t>
            </a:r>
          </a:p>
          <a:p>
            <a:pPr lvl="1"/>
            <a:r>
              <a:rPr lang="en-US" dirty="0">
                <a:hlinkClick r:id="rId2"/>
              </a:rPr>
              <a:t>1-775-221-7600</a:t>
            </a:r>
            <a:r>
              <a:rPr lang="en-US" dirty="0"/>
              <a:t> or text SASS to </a:t>
            </a:r>
            <a:r>
              <a:rPr lang="en-US" dirty="0">
                <a:hlinkClick r:id="rId3"/>
              </a:rPr>
              <a:t>839863</a:t>
            </a:r>
            <a:r>
              <a:rPr lang="en-US" dirty="0"/>
              <a:t> for more information.</a:t>
            </a:r>
          </a:p>
          <a:p>
            <a:pPr lvl="1"/>
            <a:r>
              <a:rPr lang="en-US" dirty="0"/>
              <a:t>https://cssnv.org/sexual-assault/</a:t>
            </a:r>
          </a:p>
          <a:p>
            <a:pPr lvl="1"/>
            <a:endParaRPr lang="en-US" dirty="0"/>
          </a:p>
        </p:txBody>
      </p:sp>
    </p:spTree>
    <p:extLst>
      <p:ext uri="{BB962C8B-B14F-4D97-AF65-F5344CB8AC3E}">
        <p14:creationId xmlns:p14="http://schemas.microsoft.com/office/powerpoint/2010/main" val="6117246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Forensic examination</a:t>
            </a:r>
            <a:endParaRPr lang="en-US" dirty="0"/>
          </a:p>
        </p:txBody>
      </p:sp>
      <p:sp>
        <p:nvSpPr>
          <p:cNvPr id="3" name="Content Placeholder 2"/>
          <p:cNvSpPr>
            <a:spLocks noGrp="1"/>
          </p:cNvSpPr>
          <p:nvPr>
            <p:ph idx="1"/>
          </p:nvPr>
        </p:nvSpPr>
        <p:spPr/>
        <p:txBody>
          <a:bodyPr>
            <a:normAutofit/>
          </a:bodyPr>
          <a:lstStyle/>
          <a:p>
            <a:r>
              <a:rPr lang="en-US" sz="2400" dirty="0"/>
              <a:t>Forensic examinations for collecting physical evidence can be conducted </a:t>
            </a:r>
            <a:r>
              <a:rPr lang="en-US" sz="2400" b="1" dirty="0"/>
              <a:t>up to seven (7) days after </a:t>
            </a:r>
            <a:r>
              <a:rPr lang="en-US" sz="2400" dirty="0"/>
              <a:t>an assault has occurred. </a:t>
            </a:r>
            <a:endParaRPr lang="en-US" sz="2400" dirty="0" smtClean="0"/>
          </a:p>
          <a:p>
            <a:endParaRPr lang="en-US" sz="2400" dirty="0"/>
          </a:p>
          <a:p>
            <a:r>
              <a:rPr lang="en-US" sz="2400" dirty="0" smtClean="0"/>
              <a:t>You </a:t>
            </a:r>
            <a:r>
              <a:rPr lang="en-US" sz="2400" dirty="0"/>
              <a:t>can report the crime and have a forensic examination during this time period even if you have cleaned up and/or choose not to report the incident. </a:t>
            </a:r>
            <a:endParaRPr lang="en-US" sz="2400" dirty="0" smtClean="0"/>
          </a:p>
          <a:p>
            <a:endParaRPr lang="en-US" sz="2400" dirty="0" smtClean="0"/>
          </a:p>
          <a:p>
            <a:r>
              <a:rPr lang="en-US" sz="2400" dirty="0" smtClean="0"/>
              <a:t>Please </a:t>
            </a:r>
            <a:r>
              <a:rPr lang="en-US" sz="2400" dirty="0"/>
              <a:t>call </a:t>
            </a:r>
            <a:r>
              <a:rPr lang="en-US" sz="2400" dirty="0" smtClean="0"/>
              <a:t>Crisis Support Services </a:t>
            </a:r>
            <a:r>
              <a:rPr lang="en-US" sz="2400" dirty="0"/>
              <a:t>24-hour sexual assault hotline at </a:t>
            </a:r>
            <a:r>
              <a:rPr lang="en-US" sz="2400" dirty="0">
                <a:hlinkClick r:id="rId2"/>
              </a:rPr>
              <a:t>1-775-221-7600</a:t>
            </a:r>
            <a:r>
              <a:rPr lang="en-US" sz="2400" dirty="0"/>
              <a:t> or text SASS to </a:t>
            </a:r>
            <a:r>
              <a:rPr lang="en-US" sz="2400" dirty="0">
                <a:hlinkClick r:id="rId3"/>
              </a:rPr>
              <a:t>839863</a:t>
            </a:r>
            <a:r>
              <a:rPr lang="en-US" sz="2400" dirty="0"/>
              <a:t> for more information</a:t>
            </a:r>
            <a:r>
              <a:rPr lang="en-US" sz="2400" dirty="0" smtClean="0"/>
              <a:t>.</a:t>
            </a:r>
          </a:p>
          <a:p>
            <a:pPr lvl="1"/>
            <a:r>
              <a:rPr lang="en-US" sz="2400" dirty="0"/>
              <a:t>https://cssnv.org/sexual-assault/</a:t>
            </a:r>
          </a:p>
        </p:txBody>
      </p:sp>
    </p:spTree>
    <p:extLst>
      <p:ext uri="{BB962C8B-B14F-4D97-AF65-F5344CB8AC3E}">
        <p14:creationId xmlns:p14="http://schemas.microsoft.com/office/powerpoint/2010/main" val="32182146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512064"/>
            <a:ext cx="10058400" cy="1609344"/>
          </a:xfrm>
        </p:spPr>
        <p:txBody>
          <a:bodyPr>
            <a:normAutofit fontScale="90000"/>
          </a:bodyPr>
          <a:lstStyle/>
          <a:p>
            <a:r>
              <a:rPr lang="en-US" dirty="0"/>
              <a:t>School laws</a:t>
            </a:r>
            <a:br>
              <a:rPr lang="en-US" dirty="0"/>
            </a:br>
            <a:r>
              <a:rPr lang="en-US" sz="3600" dirty="0" smtClean="0"/>
              <a:t>WCSD Administrative Regulation 4430</a:t>
            </a:r>
            <a:br>
              <a:rPr lang="en-US" sz="3600" dirty="0" smtClean="0"/>
            </a:br>
            <a:r>
              <a:rPr lang="en-US" sz="3600" dirty="0" smtClean="0"/>
              <a:t>Sexual harassment and misconduct by staff</a:t>
            </a:r>
            <a:endParaRPr lang="en-US" sz="3600" dirty="0"/>
          </a:p>
        </p:txBody>
      </p:sp>
      <p:sp>
        <p:nvSpPr>
          <p:cNvPr id="3" name="Content Placeholder 2"/>
          <p:cNvSpPr>
            <a:spLocks noGrp="1"/>
          </p:cNvSpPr>
          <p:nvPr>
            <p:ph idx="1"/>
          </p:nvPr>
        </p:nvSpPr>
        <p:spPr/>
        <p:txBody>
          <a:bodyPr>
            <a:normAutofit/>
          </a:bodyPr>
          <a:lstStyle/>
          <a:p>
            <a:endParaRPr lang="en-US" dirty="0"/>
          </a:p>
          <a:p>
            <a:r>
              <a:rPr lang="en-US" sz="2400" dirty="0"/>
              <a:t>In accordance with Nevada state </a:t>
            </a:r>
            <a:r>
              <a:rPr lang="en-US" sz="2400" dirty="0" smtClean="0"/>
              <a:t>law</a:t>
            </a:r>
          </a:p>
          <a:p>
            <a:pPr lvl="1"/>
            <a:r>
              <a:rPr lang="en-US" sz="2000" dirty="0" smtClean="0"/>
              <a:t>NO student</a:t>
            </a:r>
            <a:r>
              <a:rPr lang="en-US" sz="2000" dirty="0"/>
              <a:t>, regardless of his/her </a:t>
            </a:r>
            <a:r>
              <a:rPr lang="en-US" sz="2000" dirty="0" smtClean="0"/>
              <a:t>age, </a:t>
            </a:r>
            <a:r>
              <a:rPr lang="en-US" sz="2000" dirty="0"/>
              <a:t>can legally consent to any form of sexual conduct with a staff member. </a:t>
            </a:r>
            <a:endParaRPr lang="en-US" sz="2000" dirty="0" smtClean="0"/>
          </a:p>
          <a:p>
            <a:pPr lvl="2"/>
            <a:r>
              <a:rPr lang="en-US" sz="2000" dirty="0" smtClean="0"/>
              <a:t>Any </a:t>
            </a:r>
            <a:r>
              <a:rPr lang="en-US" sz="2000" dirty="0"/>
              <a:t>such conduct by a staff member or volunteer shall result in disciplinary action up to and potentially including termination of employment or the volunteer opportunity and a criminal investigation. </a:t>
            </a:r>
            <a:endParaRPr lang="en-US" sz="2000" dirty="0" smtClean="0"/>
          </a:p>
          <a:p>
            <a:pPr lvl="2"/>
            <a:r>
              <a:rPr lang="en-US" sz="2000" dirty="0" smtClean="0"/>
              <a:t>Sexual </a:t>
            </a:r>
            <a:r>
              <a:rPr lang="en-US" sz="2000" dirty="0"/>
              <a:t>conduct includes, but is not necessarily limited to, sexual advances, requests for sexual favors and other verbal, nonverbal, or physical conduct of a sexual nature or with sexual implications. </a:t>
            </a:r>
            <a:endParaRPr lang="en-US" sz="2000" dirty="0" smtClean="0"/>
          </a:p>
          <a:p>
            <a:pPr lvl="3"/>
            <a:r>
              <a:rPr lang="en-US" sz="2000" dirty="0" smtClean="0"/>
              <a:t>Nonverbal </a:t>
            </a:r>
            <a:r>
              <a:rPr lang="en-US" sz="2000" dirty="0"/>
              <a:t>conduct may include contact through social media, to include texting. </a:t>
            </a:r>
          </a:p>
          <a:p>
            <a:endParaRPr lang="en-US" dirty="0"/>
          </a:p>
          <a:p>
            <a:pPr marL="0" indent="0">
              <a:buNone/>
            </a:pPr>
            <a:endParaRPr lang="en-US" dirty="0"/>
          </a:p>
        </p:txBody>
      </p:sp>
    </p:spTree>
    <p:extLst>
      <p:ext uri="{BB962C8B-B14F-4D97-AF65-F5344CB8AC3E}">
        <p14:creationId xmlns:p14="http://schemas.microsoft.com/office/powerpoint/2010/main" val="1517030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Consent</a:t>
            </a:r>
          </a:p>
        </p:txBody>
      </p:sp>
      <p:sp>
        <p:nvSpPr>
          <p:cNvPr id="3" name="Content Placeholder 2"/>
          <p:cNvSpPr>
            <a:spLocks noGrp="1"/>
          </p:cNvSpPr>
          <p:nvPr>
            <p:ph idx="1"/>
          </p:nvPr>
        </p:nvSpPr>
        <p:spPr/>
        <p:txBody>
          <a:bodyPr>
            <a:normAutofit/>
          </a:bodyPr>
          <a:lstStyle/>
          <a:p>
            <a:r>
              <a:rPr lang="en-US" sz="3200" dirty="0"/>
              <a:t>What does it mean?</a:t>
            </a:r>
          </a:p>
          <a:p>
            <a:r>
              <a:rPr lang="en-US" sz="3200" dirty="0"/>
              <a:t>What does it mean to ‘give consent?’</a:t>
            </a:r>
          </a:p>
          <a:p>
            <a:endParaRPr lang="en-US" sz="3200" dirty="0"/>
          </a:p>
          <a:p>
            <a:r>
              <a:rPr lang="en-US" sz="3200" dirty="0"/>
              <a:t>Seems pretty straightforward, but is it?</a:t>
            </a:r>
          </a:p>
          <a:p>
            <a:endParaRPr lang="en-US" dirty="0"/>
          </a:p>
          <a:p>
            <a:pPr lvl="1"/>
            <a:r>
              <a:rPr lang="en-US" dirty="0"/>
              <a:t>“2 Minutes Will Change the Way You Think About Consent” </a:t>
            </a:r>
            <a:r>
              <a:rPr lang="en-US" u="sng" dirty="0">
                <a:hlinkClick r:id="rId2"/>
              </a:rPr>
              <a:t>https://www.youtube.com/watch?v=laMtr-rUEmY</a:t>
            </a:r>
            <a:endParaRPr lang="en-US" sz="1600" dirty="0"/>
          </a:p>
          <a:p>
            <a:pPr marL="0" indent="0">
              <a:buNone/>
            </a:pPr>
            <a:endParaRPr lang="en-US" sz="3200" dirty="0"/>
          </a:p>
        </p:txBody>
      </p:sp>
    </p:spTree>
    <p:extLst>
      <p:ext uri="{BB962C8B-B14F-4D97-AF65-F5344CB8AC3E}">
        <p14:creationId xmlns:p14="http://schemas.microsoft.com/office/powerpoint/2010/main" val="8661182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Sexual harassment</a:t>
            </a:r>
          </a:p>
        </p:txBody>
      </p:sp>
      <p:sp>
        <p:nvSpPr>
          <p:cNvPr id="3" name="Content Placeholder 2"/>
          <p:cNvSpPr>
            <a:spLocks noGrp="1"/>
          </p:cNvSpPr>
          <p:nvPr>
            <p:ph idx="1"/>
          </p:nvPr>
        </p:nvSpPr>
        <p:spPr/>
        <p:txBody>
          <a:bodyPr>
            <a:noAutofit/>
          </a:bodyPr>
          <a:lstStyle/>
          <a:p>
            <a:r>
              <a:rPr lang="en-US" sz="3200" dirty="0"/>
              <a:t>Sexual Harassment is defined as unwelcome sexual advances, requests for sexual favors, and other verbal or physical conduct of a sexual nature when submission to or rejection of this conduct explicitly or implicitly affects an individual's ability to receive an education, unreasonably interferes with an individual's educational performance or creates an intimidating, hostile or offensive educational environment. The term sexual harassment includes sexual violence under Title IX.</a:t>
            </a:r>
          </a:p>
        </p:txBody>
      </p:sp>
    </p:spTree>
    <p:extLst>
      <p:ext uri="{BB962C8B-B14F-4D97-AF65-F5344CB8AC3E}">
        <p14:creationId xmlns:p14="http://schemas.microsoft.com/office/powerpoint/2010/main" val="21506976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484632"/>
            <a:ext cx="10058400" cy="1182803"/>
          </a:xfrm>
        </p:spPr>
        <p:txBody>
          <a:bodyPr>
            <a:normAutofit fontScale="90000"/>
          </a:bodyPr>
          <a:lstStyle/>
          <a:p>
            <a:r>
              <a:rPr lang="en-US" b="1" dirty="0" smtClean="0"/>
              <a:t>Who to call for help</a:t>
            </a:r>
            <a:r>
              <a:rPr lang="en-US" b="1" dirty="0"/>
              <a:t/>
            </a:r>
            <a:br>
              <a:rPr lang="en-US" b="1" dirty="0"/>
            </a:br>
            <a:endParaRPr lang="en-US" dirty="0"/>
          </a:p>
        </p:txBody>
      </p:sp>
      <p:sp>
        <p:nvSpPr>
          <p:cNvPr id="3" name="Content Placeholder 2"/>
          <p:cNvSpPr>
            <a:spLocks noGrp="1"/>
          </p:cNvSpPr>
          <p:nvPr>
            <p:ph idx="1"/>
          </p:nvPr>
        </p:nvSpPr>
        <p:spPr>
          <a:xfrm>
            <a:off x="1069848" y="1449659"/>
            <a:ext cx="10058400" cy="4442842"/>
          </a:xfrm>
        </p:spPr>
        <p:txBody>
          <a:bodyPr>
            <a:normAutofit lnSpcReduction="10000"/>
          </a:bodyPr>
          <a:lstStyle/>
          <a:p>
            <a:r>
              <a:rPr lang="en-US" b="1" dirty="0"/>
              <a:t>If you have been a victim of non-consensual sexual assault and are seeking services call </a:t>
            </a:r>
          </a:p>
          <a:p>
            <a:pPr lvl="1"/>
            <a:r>
              <a:rPr lang="en-US" sz="2100" b="1" dirty="0"/>
              <a:t>SASS – Sexual Assault Support Services</a:t>
            </a:r>
          </a:p>
          <a:p>
            <a:pPr lvl="3"/>
            <a:r>
              <a:rPr lang="en-US" sz="2100" b="1" dirty="0" smtClean="0"/>
              <a:t>Call </a:t>
            </a:r>
            <a:r>
              <a:rPr lang="en-US" sz="2100" b="1" dirty="0"/>
              <a:t>(775) 221-7600 &amp; ask to speak with an </a:t>
            </a:r>
            <a:r>
              <a:rPr lang="en-US" sz="2100" b="1" dirty="0" smtClean="0"/>
              <a:t>Advocate </a:t>
            </a:r>
          </a:p>
          <a:p>
            <a:pPr lvl="3"/>
            <a:r>
              <a:rPr lang="en-US" sz="2100" b="1" dirty="0" err="1" smtClean="0"/>
              <a:t>Text:“</a:t>
            </a:r>
            <a:r>
              <a:rPr lang="en-US" sz="2100" b="1" dirty="0" err="1"/>
              <a:t>SASS</a:t>
            </a:r>
            <a:r>
              <a:rPr lang="en-US" sz="2100" b="1" dirty="0"/>
              <a:t>” to </a:t>
            </a:r>
            <a:r>
              <a:rPr lang="en-US" sz="2100" b="1" dirty="0" smtClean="0"/>
              <a:t>839863</a:t>
            </a:r>
          </a:p>
          <a:p>
            <a:pPr marL="822960" lvl="3" indent="0">
              <a:buNone/>
            </a:pPr>
            <a:endParaRPr lang="en-US" sz="2100" b="1" dirty="0"/>
          </a:p>
          <a:p>
            <a:pPr fontAlgn="base"/>
            <a:r>
              <a:rPr lang="en-US" b="1" dirty="0" smtClean="0"/>
              <a:t>Safe Embrace: </a:t>
            </a:r>
            <a:r>
              <a:rPr lang="en-US" dirty="0" smtClean="0"/>
              <a:t>775-322-3466</a:t>
            </a:r>
          </a:p>
          <a:p>
            <a:pPr fontAlgn="base"/>
            <a:r>
              <a:rPr lang="en-US" b="1" dirty="0" smtClean="0"/>
              <a:t>Domestic </a:t>
            </a:r>
            <a:r>
              <a:rPr lang="en-US" b="1" dirty="0"/>
              <a:t>Violence Resource Center: </a:t>
            </a:r>
            <a:r>
              <a:rPr lang="en-US" dirty="0"/>
              <a:t>775-329-4150</a:t>
            </a:r>
          </a:p>
          <a:p>
            <a:r>
              <a:rPr lang="en-US" b="1" dirty="0"/>
              <a:t>Suicide Prevention and Crisis </a:t>
            </a:r>
            <a:r>
              <a:rPr lang="en-US" b="1" dirty="0" smtClean="0"/>
              <a:t>Hotline:</a:t>
            </a:r>
            <a:r>
              <a:rPr lang="en-US" dirty="0" smtClean="0"/>
              <a:t>1 </a:t>
            </a:r>
            <a:r>
              <a:rPr lang="en-US" dirty="0"/>
              <a:t>(800) 273-8255</a:t>
            </a:r>
          </a:p>
          <a:p>
            <a:r>
              <a:rPr lang="en-US" b="1" dirty="0" smtClean="0"/>
              <a:t>National </a:t>
            </a:r>
            <a:r>
              <a:rPr lang="en-US" b="1" dirty="0"/>
              <a:t>Suicide Prevention </a:t>
            </a:r>
            <a:r>
              <a:rPr lang="en-US" b="1" dirty="0" smtClean="0"/>
              <a:t>Lifeline:</a:t>
            </a:r>
            <a:r>
              <a:rPr lang="en-US" dirty="0" smtClean="0"/>
              <a:t>1 </a:t>
            </a:r>
            <a:r>
              <a:rPr lang="en-US" dirty="0"/>
              <a:t>(800) 273-8255</a:t>
            </a:r>
          </a:p>
          <a:p>
            <a:r>
              <a:rPr lang="en-US" b="1" dirty="0"/>
              <a:t>EMERGENCY:</a:t>
            </a:r>
            <a:br>
              <a:rPr lang="en-US" b="1" dirty="0"/>
            </a:br>
            <a:r>
              <a:rPr lang="en-US" b="1" dirty="0"/>
              <a:t>CALL 9-1-1</a:t>
            </a:r>
          </a:p>
          <a:p>
            <a:endParaRPr lang="en-US" dirty="0"/>
          </a:p>
        </p:txBody>
      </p:sp>
    </p:spTree>
    <p:extLst>
      <p:ext uri="{BB962C8B-B14F-4D97-AF65-F5344CB8AC3E}">
        <p14:creationId xmlns:p14="http://schemas.microsoft.com/office/powerpoint/2010/main" val="19281073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Teen dating abuse statistics</a:t>
            </a:r>
          </a:p>
        </p:txBody>
      </p:sp>
      <p:sp>
        <p:nvSpPr>
          <p:cNvPr id="3" name="Content Placeholder 2"/>
          <p:cNvSpPr>
            <a:spLocks noGrp="1"/>
          </p:cNvSpPr>
          <p:nvPr>
            <p:ph idx="1"/>
          </p:nvPr>
        </p:nvSpPr>
        <p:spPr/>
        <p:txBody>
          <a:bodyPr>
            <a:normAutofit lnSpcReduction="10000"/>
          </a:bodyPr>
          <a:lstStyle/>
          <a:p>
            <a:r>
              <a:rPr lang="en-US" sz="3200" dirty="0"/>
              <a:t>Did you know?</a:t>
            </a:r>
          </a:p>
          <a:p>
            <a:r>
              <a:rPr lang="en-US" dirty="0"/>
              <a:t>Nearly 1.5 million high school students nationwide experience physical abuse from a dating partner in a single year.</a:t>
            </a:r>
          </a:p>
          <a:p>
            <a:r>
              <a:rPr lang="en-US" dirty="0"/>
              <a:t>One in three adolescents in the U.S. is a victim of physical, sexual, emotional or verbal abuse from a dating partner, a figure that far exceeds rates of other types of youth violence.</a:t>
            </a:r>
          </a:p>
          <a:p>
            <a:r>
              <a:rPr lang="en-US" dirty="0"/>
              <a:t>One in 10 high school students has been purposefully hit, slapped or physically hurt by a boyfriend or girlfriend.</a:t>
            </a:r>
          </a:p>
          <a:p>
            <a:pPr lvl="1"/>
            <a:r>
              <a:rPr lang="en-US" dirty="0"/>
              <a:t>	</a:t>
            </a:r>
          </a:p>
          <a:p>
            <a:pPr marL="0" indent="0">
              <a:buNone/>
            </a:pPr>
            <a:r>
              <a:rPr lang="en-US" dirty="0"/>
              <a:t>Teen Dating Abuse Statistics</a:t>
            </a:r>
          </a:p>
          <a:p>
            <a:pPr marL="0" indent="0">
              <a:buNone/>
            </a:pPr>
            <a:r>
              <a:rPr lang="en-US" dirty="0">
                <a:hlinkClick r:id="rId2"/>
              </a:rPr>
              <a:t>https://www.loveisrespect.org/resources/dating-violence-statistics/</a:t>
            </a:r>
            <a:endParaRPr lang="en-US" dirty="0"/>
          </a:p>
          <a:p>
            <a:pPr marL="0" indent="0">
              <a:buNone/>
            </a:pPr>
            <a:endParaRPr lang="en-US" dirty="0"/>
          </a:p>
        </p:txBody>
      </p:sp>
    </p:spTree>
    <p:extLst>
      <p:ext uri="{BB962C8B-B14F-4D97-AF65-F5344CB8AC3E}">
        <p14:creationId xmlns:p14="http://schemas.microsoft.com/office/powerpoint/2010/main" val="38129419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DAF5A-9BF8-C447-80EB-E3610CCD56BC}"/>
              </a:ext>
            </a:extLst>
          </p:cNvPr>
          <p:cNvSpPr>
            <a:spLocks noGrp="1"/>
          </p:cNvSpPr>
          <p:nvPr>
            <p:ph type="title"/>
          </p:nvPr>
        </p:nvSpPr>
        <p:spPr/>
        <p:txBody>
          <a:bodyPr/>
          <a:lstStyle/>
          <a:p>
            <a:r>
              <a:rPr lang="en-US" dirty="0"/>
              <a:t>Teen dating abuse statistics cont’</a:t>
            </a:r>
            <a:r>
              <a:rPr lang="en-US" cap="none" dirty="0"/>
              <a:t>d</a:t>
            </a:r>
            <a:endParaRPr lang="en-US" dirty="0"/>
          </a:p>
        </p:txBody>
      </p:sp>
      <p:sp>
        <p:nvSpPr>
          <p:cNvPr id="3" name="Content Placeholder 2">
            <a:extLst>
              <a:ext uri="{FF2B5EF4-FFF2-40B4-BE49-F238E27FC236}">
                <a16:creationId xmlns:a16="http://schemas.microsoft.com/office/drawing/2014/main" id="{9A6AD75E-FF9E-014A-9D50-2F89F72E944A}"/>
              </a:ext>
            </a:extLst>
          </p:cNvPr>
          <p:cNvSpPr>
            <a:spLocks noGrp="1"/>
          </p:cNvSpPr>
          <p:nvPr>
            <p:ph idx="1"/>
          </p:nvPr>
        </p:nvSpPr>
        <p:spPr/>
        <p:txBody>
          <a:bodyPr>
            <a:normAutofit/>
          </a:bodyPr>
          <a:lstStyle/>
          <a:p>
            <a:r>
              <a:rPr lang="en-US" dirty="0" smtClean="0"/>
              <a:t>Lesbians </a:t>
            </a:r>
            <a:r>
              <a:rPr lang="en-US" dirty="0"/>
              <a:t>and gay men experience equal or higher levels of intimate partner violence (IPV) </a:t>
            </a:r>
            <a:r>
              <a:rPr lang="en-US" dirty="0" smtClean="0"/>
              <a:t>as compared to heterosexuals.</a:t>
            </a:r>
          </a:p>
          <a:p>
            <a:r>
              <a:rPr lang="en-US" dirty="0" smtClean="0"/>
              <a:t>Bisexual women suffer much higher rates of IPV in comparison to lesbians, gay men and heterosexual women.</a:t>
            </a:r>
          </a:p>
          <a:p>
            <a:r>
              <a:rPr lang="en-US" dirty="0" smtClean="0"/>
              <a:t>Significantly </a:t>
            </a:r>
            <a:r>
              <a:rPr lang="en-US" dirty="0"/>
              <a:t>higher rates of dating </a:t>
            </a:r>
            <a:r>
              <a:rPr lang="en-US" dirty="0" smtClean="0"/>
              <a:t>violence were reported among </a:t>
            </a:r>
            <a:r>
              <a:rPr lang="en-US" dirty="0"/>
              <a:t>LGB youth </a:t>
            </a:r>
            <a:endParaRPr lang="en-US" dirty="0" smtClean="0"/>
          </a:p>
          <a:p>
            <a:pPr lvl="1"/>
            <a:r>
              <a:rPr lang="en-US" dirty="0" smtClean="0"/>
              <a:t>42.8 </a:t>
            </a:r>
            <a:r>
              <a:rPr lang="en-US" dirty="0"/>
              <a:t>percent of LGB youth </a:t>
            </a:r>
            <a:r>
              <a:rPr lang="en-US" dirty="0" smtClean="0"/>
              <a:t>compared with </a:t>
            </a:r>
            <a:r>
              <a:rPr lang="en-US" dirty="0"/>
              <a:t>29 percent of heterosexual youth surveyed reported being physically abused by dating partners, </a:t>
            </a:r>
            <a:endParaRPr lang="en-US" dirty="0" smtClean="0"/>
          </a:p>
          <a:p>
            <a:pPr lvl="1"/>
            <a:r>
              <a:rPr lang="en-US" dirty="0" smtClean="0"/>
              <a:t>The </a:t>
            </a:r>
            <a:r>
              <a:rPr lang="en-US" dirty="0"/>
              <a:t>rates of sexual victimization for LGB respondents was 23.2 percent, nearly double that of heterosexual youth, </a:t>
            </a:r>
            <a:r>
              <a:rPr lang="en-US" dirty="0" smtClean="0"/>
              <a:t>reported </a:t>
            </a:r>
            <a:r>
              <a:rPr lang="en-US" dirty="0"/>
              <a:t>sexual coercion. </a:t>
            </a:r>
            <a:endParaRPr lang="en-US" dirty="0" smtClean="0"/>
          </a:p>
          <a:p>
            <a:r>
              <a:rPr lang="en-US" dirty="0" smtClean="0"/>
              <a:t>Transgender </a:t>
            </a:r>
            <a:r>
              <a:rPr lang="en-US" dirty="0"/>
              <a:t>youth reported the highest rates of dating violence, with 88.9 percent reporting physical dating violence.</a:t>
            </a:r>
          </a:p>
          <a:p>
            <a:pPr marL="0" indent="0">
              <a:buNone/>
            </a:pPr>
            <a:endParaRPr lang="en-US" dirty="0" smtClean="0"/>
          </a:p>
        </p:txBody>
      </p:sp>
      <p:sp>
        <p:nvSpPr>
          <p:cNvPr id="4" name="TextBox 3">
            <a:extLst>
              <a:ext uri="{FF2B5EF4-FFF2-40B4-BE49-F238E27FC236}">
                <a16:creationId xmlns:a16="http://schemas.microsoft.com/office/drawing/2014/main" id="{6FB4045D-465B-E948-954C-C37E50F533AE}"/>
              </a:ext>
            </a:extLst>
          </p:cNvPr>
          <p:cNvSpPr txBox="1"/>
          <p:nvPr/>
        </p:nvSpPr>
        <p:spPr>
          <a:xfrm>
            <a:off x="1400175" y="6172200"/>
            <a:ext cx="8972550" cy="369332"/>
          </a:xfrm>
          <a:prstGeom prst="rect">
            <a:avLst/>
          </a:prstGeom>
          <a:noFill/>
        </p:spPr>
        <p:txBody>
          <a:bodyPr wrap="square" rtlCol="0">
            <a:spAutoFit/>
          </a:bodyPr>
          <a:lstStyle/>
          <a:p>
            <a:r>
              <a:rPr lang="en-US" dirty="0"/>
              <a:t>https://</a:t>
            </a:r>
            <a:r>
              <a:rPr lang="en-US" dirty="0" err="1"/>
              <a:t>www.hrc.org</a:t>
            </a:r>
            <a:r>
              <a:rPr lang="en-US" dirty="0"/>
              <a:t>/resources/teen-dating-violence-among-</a:t>
            </a:r>
            <a:r>
              <a:rPr lang="en-US" dirty="0" err="1"/>
              <a:t>lgbtq</a:t>
            </a:r>
            <a:r>
              <a:rPr lang="en-US" dirty="0"/>
              <a:t>-youth</a:t>
            </a:r>
          </a:p>
        </p:txBody>
      </p:sp>
    </p:spTree>
    <p:extLst>
      <p:ext uri="{BB962C8B-B14F-4D97-AF65-F5344CB8AC3E}">
        <p14:creationId xmlns:p14="http://schemas.microsoft.com/office/powerpoint/2010/main" val="11897211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Relationship Abuse</a:t>
            </a:r>
          </a:p>
        </p:txBody>
      </p:sp>
      <p:sp>
        <p:nvSpPr>
          <p:cNvPr id="3" name="Content Placeholder 2"/>
          <p:cNvSpPr>
            <a:spLocks noGrp="1"/>
          </p:cNvSpPr>
          <p:nvPr>
            <p:ph idx="1"/>
          </p:nvPr>
        </p:nvSpPr>
        <p:spPr/>
        <p:txBody>
          <a:bodyPr>
            <a:normAutofit fontScale="85000" lnSpcReduction="20000"/>
          </a:bodyPr>
          <a:lstStyle/>
          <a:p>
            <a:r>
              <a:rPr lang="en-US" sz="3100" b="1" dirty="0"/>
              <a:t>Physical</a:t>
            </a:r>
            <a:r>
              <a:rPr lang="en-US" sz="3100" dirty="0"/>
              <a:t>- hurting someone physically in some way</a:t>
            </a:r>
          </a:p>
          <a:p>
            <a:r>
              <a:rPr lang="en-US" sz="3100" b="1" dirty="0"/>
              <a:t>Emotional</a:t>
            </a:r>
            <a:r>
              <a:rPr lang="en-US" sz="3100" dirty="0"/>
              <a:t>- making someone feel bad about themselves by taking away their sense of self or self-esteem.</a:t>
            </a:r>
          </a:p>
          <a:p>
            <a:r>
              <a:rPr lang="en-US" sz="3100" b="1" dirty="0"/>
              <a:t>Psychological</a:t>
            </a:r>
            <a:r>
              <a:rPr lang="en-US" sz="3100" dirty="0"/>
              <a:t>- using threats or intimidation to frighten someone or make them feel like they’re losing touch with reality.</a:t>
            </a:r>
          </a:p>
          <a:p>
            <a:r>
              <a:rPr lang="en-US" sz="3100" b="1" dirty="0"/>
              <a:t>Sexual</a:t>
            </a:r>
            <a:r>
              <a:rPr lang="en-US" sz="3100" dirty="0"/>
              <a:t>- similar to physical abuse, but sexual in nature.</a:t>
            </a:r>
          </a:p>
          <a:p>
            <a:r>
              <a:rPr lang="en-US" sz="3100" b="1" dirty="0"/>
              <a:t>Financial</a:t>
            </a:r>
            <a:r>
              <a:rPr lang="en-US" sz="3100" dirty="0"/>
              <a:t>- when the finances or a person’s potential to earn or have  money are controlled by one person. </a:t>
            </a:r>
          </a:p>
          <a:p>
            <a:r>
              <a:rPr lang="en-US" sz="3100" b="1" dirty="0" smtClean="0"/>
              <a:t>Reproductive Coercion</a:t>
            </a:r>
            <a:r>
              <a:rPr lang="en-US" sz="3100" dirty="0" smtClean="0"/>
              <a:t>- one partner strips the other of the ability to control their own reproductive system and timeline</a:t>
            </a:r>
            <a:endParaRPr lang="en-US" sz="3100" dirty="0"/>
          </a:p>
          <a:p>
            <a:endParaRPr lang="en-US" dirty="0"/>
          </a:p>
        </p:txBody>
      </p:sp>
    </p:spTree>
    <p:extLst>
      <p:ext uri="{BB962C8B-B14F-4D97-AF65-F5344CB8AC3E}">
        <p14:creationId xmlns:p14="http://schemas.microsoft.com/office/powerpoint/2010/main" val="24047138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9A8F7-314E-E54A-8EA9-7BCC817A594C}"/>
              </a:ext>
            </a:extLst>
          </p:cNvPr>
          <p:cNvSpPr>
            <a:spLocks noGrp="1"/>
          </p:cNvSpPr>
          <p:nvPr>
            <p:ph type="title"/>
          </p:nvPr>
        </p:nvSpPr>
        <p:spPr/>
        <p:txBody>
          <a:bodyPr/>
          <a:lstStyle/>
          <a:p>
            <a:r>
              <a:rPr lang="en-US" dirty="0"/>
              <a:t>What is a healthy relationship?</a:t>
            </a:r>
          </a:p>
        </p:txBody>
      </p:sp>
      <p:sp>
        <p:nvSpPr>
          <p:cNvPr id="3" name="Content Placeholder 2">
            <a:extLst>
              <a:ext uri="{FF2B5EF4-FFF2-40B4-BE49-F238E27FC236}">
                <a16:creationId xmlns:a16="http://schemas.microsoft.com/office/drawing/2014/main" id="{C1DADBE9-6BD1-0947-9828-8F90001948C2}"/>
              </a:ext>
            </a:extLst>
          </p:cNvPr>
          <p:cNvSpPr>
            <a:spLocks noGrp="1"/>
          </p:cNvSpPr>
          <p:nvPr>
            <p:ph idx="1"/>
          </p:nvPr>
        </p:nvSpPr>
        <p:spPr/>
        <p:txBody>
          <a:bodyPr/>
          <a:lstStyle/>
          <a:p>
            <a:pPr marL="0" indent="0">
              <a:buNone/>
            </a:pPr>
            <a:r>
              <a:rPr lang="en-US" sz="3600" dirty="0"/>
              <a:t>OPEN, HONEST AND SAFE COMMUNICATION</a:t>
            </a:r>
            <a:r>
              <a:rPr lang="en-US" dirty="0"/>
              <a:t> </a:t>
            </a:r>
          </a:p>
          <a:p>
            <a:r>
              <a:rPr lang="en-US" sz="2800" dirty="0"/>
              <a:t>It is a fundamental part of a healthy relationship. </a:t>
            </a:r>
          </a:p>
          <a:p>
            <a:r>
              <a:rPr lang="en-US" sz="2800" dirty="0"/>
              <a:t>It’s making sure you both understand each other’s needs and expectations-being on the same page is very important. </a:t>
            </a:r>
          </a:p>
          <a:p>
            <a:r>
              <a:rPr lang="en-US" sz="3200" b="1" dirty="0"/>
              <a:t>That means you have to talk to each other! </a:t>
            </a:r>
          </a:p>
        </p:txBody>
      </p:sp>
    </p:spTree>
    <p:extLst>
      <p:ext uri="{BB962C8B-B14F-4D97-AF65-F5344CB8AC3E}">
        <p14:creationId xmlns:p14="http://schemas.microsoft.com/office/powerpoint/2010/main" val="37546847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679D3-2252-F84D-A9AA-770F649CAF51}"/>
              </a:ext>
            </a:extLst>
          </p:cNvPr>
          <p:cNvSpPr>
            <a:spLocks noGrp="1"/>
          </p:cNvSpPr>
          <p:nvPr>
            <p:ph type="title"/>
          </p:nvPr>
        </p:nvSpPr>
        <p:spPr/>
        <p:txBody>
          <a:bodyPr>
            <a:normAutofit fontScale="90000"/>
          </a:bodyPr>
          <a:lstStyle/>
          <a:p>
            <a:r>
              <a:rPr lang="en-US" b="1" dirty="0"/>
              <a:t/>
            </a:r>
            <a:br>
              <a:rPr lang="en-US" b="1" dirty="0"/>
            </a:br>
            <a:r>
              <a:rPr lang="en-US" b="1" dirty="0" smtClean="0"/>
              <a:t>Is </a:t>
            </a:r>
            <a:r>
              <a:rPr lang="en-US" b="1" dirty="0"/>
              <a:t>My Relationship Healthy?</a:t>
            </a:r>
            <a:br>
              <a:rPr lang="en-US" b="1" dirty="0"/>
            </a:br>
            <a:endParaRPr lang="en-US" dirty="0"/>
          </a:p>
        </p:txBody>
      </p:sp>
      <p:sp>
        <p:nvSpPr>
          <p:cNvPr id="3" name="Content Placeholder 2">
            <a:extLst>
              <a:ext uri="{FF2B5EF4-FFF2-40B4-BE49-F238E27FC236}">
                <a16:creationId xmlns:a16="http://schemas.microsoft.com/office/drawing/2014/main" id="{A0AF3F89-ABDF-6340-BE66-9BFA630274E1}"/>
              </a:ext>
            </a:extLst>
          </p:cNvPr>
          <p:cNvSpPr>
            <a:spLocks noGrp="1"/>
          </p:cNvSpPr>
          <p:nvPr>
            <p:ph idx="1"/>
          </p:nvPr>
        </p:nvSpPr>
        <p:spPr/>
        <p:txBody>
          <a:bodyPr>
            <a:normAutofit fontScale="92500" lnSpcReduction="20000"/>
          </a:bodyPr>
          <a:lstStyle/>
          <a:p>
            <a:pPr marL="0" indent="0">
              <a:buNone/>
            </a:pPr>
            <a:r>
              <a:rPr lang="en-US" sz="2400" dirty="0"/>
              <a:t>Some signs of a healthy relationship include a partner who:</a:t>
            </a:r>
          </a:p>
          <a:p>
            <a:r>
              <a:rPr lang="en-US" dirty="0" smtClean="0"/>
              <a:t>Makes </a:t>
            </a:r>
            <a:r>
              <a:rPr lang="en-US" dirty="0"/>
              <a:t>sure you both understand each other’s needs and expectations-being on the same page is very important. </a:t>
            </a:r>
          </a:p>
          <a:p>
            <a:r>
              <a:rPr lang="en-US" dirty="0"/>
              <a:t>Respects your boundaries.</a:t>
            </a:r>
          </a:p>
          <a:p>
            <a:r>
              <a:rPr lang="en-US" dirty="0" smtClean="0"/>
              <a:t>Respects </a:t>
            </a:r>
            <a:r>
              <a:rPr lang="en-US" dirty="0"/>
              <a:t>your chosen gender pronouns or name.</a:t>
            </a:r>
          </a:p>
          <a:p>
            <a:r>
              <a:rPr lang="en-US" dirty="0" smtClean="0"/>
              <a:t>Gives </a:t>
            </a:r>
            <a:r>
              <a:rPr lang="en-US" dirty="0"/>
              <a:t>you space to hang out with friends and family without thinking you’re cheating.</a:t>
            </a:r>
          </a:p>
          <a:p>
            <a:r>
              <a:rPr lang="en-US" dirty="0"/>
              <a:t>Doesn’t take your money or tell you what to buy.</a:t>
            </a:r>
          </a:p>
          <a:p>
            <a:r>
              <a:rPr lang="en-US" dirty="0"/>
              <a:t>Never threatens to out you to people.</a:t>
            </a:r>
          </a:p>
          <a:p>
            <a:r>
              <a:rPr lang="en-US" dirty="0"/>
              <a:t>Never tells you you’re not a </a:t>
            </a:r>
            <a:r>
              <a:rPr lang="en-US" dirty="0" smtClean="0"/>
              <a:t>real man, woman, </a:t>
            </a:r>
            <a:r>
              <a:rPr lang="en-US" dirty="0"/>
              <a:t>lesbian, gay man, trans person or whatever you identify as because you don’t have sex the way they want you to.</a:t>
            </a:r>
          </a:p>
          <a:p>
            <a:pPr marL="0" indent="0">
              <a:buNone/>
            </a:pPr>
            <a:r>
              <a:rPr lang="en-US" dirty="0"/>
              <a:t/>
            </a:r>
            <a:br>
              <a:rPr lang="en-US" dirty="0"/>
            </a:br>
            <a:endParaRPr lang="en-US" dirty="0"/>
          </a:p>
        </p:txBody>
      </p:sp>
    </p:spTree>
    <p:extLst>
      <p:ext uri="{BB962C8B-B14F-4D97-AF65-F5344CB8AC3E}">
        <p14:creationId xmlns:p14="http://schemas.microsoft.com/office/powerpoint/2010/main" val="21983518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91856-92C6-0946-8C1A-27BCCF3E5267}"/>
              </a:ext>
            </a:extLst>
          </p:cNvPr>
          <p:cNvSpPr>
            <a:spLocks noGrp="1"/>
          </p:cNvSpPr>
          <p:nvPr>
            <p:ph type="title"/>
          </p:nvPr>
        </p:nvSpPr>
        <p:spPr/>
        <p:txBody>
          <a:bodyPr/>
          <a:lstStyle/>
          <a:p>
            <a:r>
              <a:rPr lang="en-US" dirty="0"/>
              <a:t>The makings of a healthy relationship…</a:t>
            </a:r>
          </a:p>
        </p:txBody>
      </p:sp>
      <p:sp>
        <p:nvSpPr>
          <p:cNvPr id="3" name="Content Placeholder 2">
            <a:extLst>
              <a:ext uri="{FF2B5EF4-FFF2-40B4-BE49-F238E27FC236}">
                <a16:creationId xmlns:a16="http://schemas.microsoft.com/office/drawing/2014/main" id="{1CEF0F17-D94F-9C40-8831-AAC9C50D75FC}"/>
              </a:ext>
            </a:extLst>
          </p:cNvPr>
          <p:cNvSpPr>
            <a:spLocks noGrp="1"/>
          </p:cNvSpPr>
          <p:nvPr>
            <p:ph idx="1"/>
          </p:nvPr>
        </p:nvSpPr>
        <p:spPr/>
        <p:txBody>
          <a:bodyPr>
            <a:normAutofit fontScale="92500" lnSpcReduction="10000"/>
          </a:bodyPr>
          <a:lstStyle/>
          <a:p>
            <a:r>
              <a:rPr lang="en-US" b="1" dirty="0"/>
              <a:t>Speak Up.</a:t>
            </a:r>
            <a:r>
              <a:rPr lang="en-US" dirty="0"/>
              <a:t> In a healthy relationship, if something is bothering you, it’s best to talk about it instead of holding it in.</a:t>
            </a:r>
          </a:p>
          <a:p>
            <a:r>
              <a:rPr lang="en-US" b="1" dirty="0"/>
              <a:t>Respect Each Other.</a:t>
            </a:r>
            <a:r>
              <a:rPr lang="en-US" dirty="0"/>
              <a:t> Your partner’s wishes and feelings have value, and so do yours. Let your significant other know you are making an effort to keep their ideas in mind. Mutual respect is essential in maintaining healthy relationships.</a:t>
            </a:r>
          </a:p>
          <a:p>
            <a:r>
              <a:rPr lang="en-US" b="1" dirty="0"/>
              <a:t>Compromise.</a:t>
            </a:r>
            <a:r>
              <a:rPr lang="en-US" dirty="0"/>
              <a:t> Disagreements are a natural part of healthy relationships, but it’s important that you find a way to compromise if you disagree on something. Try to solve </a:t>
            </a:r>
            <a:r>
              <a:rPr lang="en-US" dirty="0">
                <a:hlinkClick r:id="rId2"/>
              </a:rPr>
              <a:t>conflicts</a:t>
            </a:r>
            <a:r>
              <a:rPr lang="en-US" dirty="0"/>
              <a:t> in a fair and rational way.</a:t>
            </a:r>
          </a:p>
          <a:p>
            <a:r>
              <a:rPr lang="en-US" b="1" dirty="0"/>
              <a:t>Be Supportive.</a:t>
            </a:r>
            <a:r>
              <a:rPr lang="en-US" dirty="0"/>
              <a:t> Offer reassurance and encouragement to each other. Also, let your partner know when you need their support. Healthy relationships are about building each other up, not putting each other down.</a:t>
            </a:r>
          </a:p>
          <a:p>
            <a:r>
              <a:rPr lang="en-US" b="1" dirty="0"/>
              <a:t>Respect Each Other’s Privacy.</a:t>
            </a:r>
            <a:r>
              <a:rPr lang="en-US" dirty="0"/>
              <a:t> Just because you’re in a relationship doesn’t mean you have to share everything and constantly be together. Healthy relationships require space.</a:t>
            </a:r>
          </a:p>
          <a:p>
            <a:endParaRPr lang="en-US" dirty="0"/>
          </a:p>
        </p:txBody>
      </p:sp>
      <p:sp>
        <p:nvSpPr>
          <p:cNvPr id="4" name="TextBox 3">
            <a:extLst>
              <a:ext uri="{FF2B5EF4-FFF2-40B4-BE49-F238E27FC236}">
                <a16:creationId xmlns:a16="http://schemas.microsoft.com/office/drawing/2014/main" id="{2FD596B7-4ECD-9547-AC1C-F45C2FF6BA42}"/>
              </a:ext>
            </a:extLst>
          </p:cNvPr>
          <p:cNvSpPr txBox="1"/>
          <p:nvPr/>
        </p:nvSpPr>
        <p:spPr>
          <a:xfrm>
            <a:off x="1414463" y="6300788"/>
            <a:ext cx="7072312" cy="369332"/>
          </a:xfrm>
          <a:prstGeom prst="rect">
            <a:avLst/>
          </a:prstGeom>
          <a:noFill/>
        </p:spPr>
        <p:txBody>
          <a:bodyPr wrap="square" rtlCol="0">
            <a:spAutoFit/>
          </a:bodyPr>
          <a:lstStyle/>
          <a:p>
            <a:r>
              <a:rPr lang="en-US" dirty="0" err="1"/>
              <a:t>Loveisrespect.org</a:t>
            </a:r>
            <a:endParaRPr lang="en-US" dirty="0"/>
          </a:p>
        </p:txBody>
      </p:sp>
    </p:spTree>
    <p:extLst>
      <p:ext uri="{BB962C8B-B14F-4D97-AF65-F5344CB8AC3E}">
        <p14:creationId xmlns:p14="http://schemas.microsoft.com/office/powerpoint/2010/main" val="10606235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6F1D3-FF9D-D742-A930-33543BCC4448}"/>
              </a:ext>
            </a:extLst>
          </p:cNvPr>
          <p:cNvSpPr>
            <a:spLocks noGrp="1"/>
          </p:cNvSpPr>
          <p:nvPr>
            <p:ph type="title"/>
          </p:nvPr>
        </p:nvSpPr>
        <p:spPr/>
        <p:txBody>
          <a:bodyPr/>
          <a:lstStyle/>
          <a:p>
            <a:r>
              <a:rPr lang="en-US" dirty="0"/>
              <a:t>If you think your relationship is unhealthy…</a:t>
            </a:r>
          </a:p>
        </p:txBody>
      </p:sp>
      <p:sp>
        <p:nvSpPr>
          <p:cNvPr id="3" name="Content Placeholder 2">
            <a:extLst>
              <a:ext uri="{FF2B5EF4-FFF2-40B4-BE49-F238E27FC236}">
                <a16:creationId xmlns:a16="http://schemas.microsoft.com/office/drawing/2014/main" id="{A363E4D4-5525-2445-B24C-8B8117861881}"/>
              </a:ext>
            </a:extLst>
          </p:cNvPr>
          <p:cNvSpPr>
            <a:spLocks noGrp="1"/>
          </p:cNvSpPr>
          <p:nvPr>
            <p:ph idx="1"/>
          </p:nvPr>
        </p:nvSpPr>
        <p:spPr>
          <a:xfrm>
            <a:off x="1069848" y="2121408"/>
            <a:ext cx="10058400" cy="4450842"/>
          </a:xfrm>
        </p:spPr>
        <p:txBody>
          <a:bodyPr>
            <a:normAutofit/>
          </a:bodyPr>
          <a:lstStyle/>
          <a:p>
            <a:pPr marL="0" indent="0">
              <a:buNone/>
            </a:pPr>
            <a:r>
              <a:rPr lang="en-US" sz="2800" dirty="0"/>
              <a:t>It's important to think about your safety now. </a:t>
            </a:r>
          </a:p>
          <a:p>
            <a:pPr marL="0" indent="0">
              <a:buNone/>
            </a:pPr>
            <a:r>
              <a:rPr lang="en-US" dirty="0"/>
              <a:t>Consider these points as you move forward:</a:t>
            </a:r>
          </a:p>
          <a:p>
            <a:r>
              <a:rPr lang="en-US" dirty="0"/>
              <a:t>Understand that a person can only change if they want to. </a:t>
            </a:r>
            <a:r>
              <a:rPr lang="en-US" dirty="0" smtClean="0"/>
              <a:t>Focus </a:t>
            </a:r>
            <a:r>
              <a:rPr lang="en-US" dirty="0"/>
              <a:t>on your own needs. </a:t>
            </a:r>
            <a:endParaRPr lang="en-US" dirty="0" smtClean="0"/>
          </a:p>
          <a:p>
            <a:pPr lvl="1"/>
            <a:r>
              <a:rPr lang="en-US" dirty="0" smtClean="0"/>
              <a:t>Are </a:t>
            </a:r>
            <a:r>
              <a:rPr lang="en-US" dirty="0"/>
              <a:t>you taking care of yourself? </a:t>
            </a:r>
            <a:endParaRPr lang="en-US" dirty="0" smtClean="0"/>
          </a:p>
          <a:p>
            <a:r>
              <a:rPr lang="en-US" dirty="0" smtClean="0"/>
              <a:t>Connect </a:t>
            </a:r>
            <a:r>
              <a:rPr lang="en-US" dirty="0"/>
              <a:t>with your support systems. </a:t>
            </a:r>
            <a:endParaRPr lang="en-US" dirty="0" smtClean="0"/>
          </a:p>
          <a:p>
            <a:pPr lvl="1"/>
            <a:r>
              <a:rPr lang="en-US" dirty="0" smtClean="0"/>
              <a:t>Talk </a:t>
            </a:r>
            <a:r>
              <a:rPr lang="en-US" dirty="0"/>
              <a:t>to your friends, family members, teachers and others to make sure you’re getting the emotional support you need. </a:t>
            </a:r>
          </a:p>
          <a:p>
            <a:r>
              <a:rPr lang="en-US" dirty="0"/>
              <a:t>Think about breaking up. </a:t>
            </a:r>
          </a:p>
          <a:p>
            <a:r>
              <a:rPr lang="en-US" b="1" dirty="0"/>
              <a:t>Remember that you deserve to feel safe and accepted in your relationship.</a:t>
            </a:r>
          </a:p>
          <a:p>
            <a:endParaRPr lang="en-US" dirty="0"/>
          </a:p>
        </p:txBody>
      </p:sp>
    </p:spTree>
    <p:extLst>
      <p:ext uri="{BB962C8B-B14F-4D97-AF65-F5344CB8AC3E}">
        <p14:creationId xmlns:p14="http://schemas.microsoft.com/office/powerpoint/2010/main" val="7764633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96A85-A844-3E46-BE0B-8B3B6F30230B}"/>
              </a:ext>
            </a:extLst>
          </p:cNvPr>
          <p:cNvSpPr>
            <a:spLocks noGrp="1"/>
          </p:cNvSpPr>
          <p:nvPr>
            <p:ph type="title"/>
          </p:nvPr>
        </p:nvSpPr>
        <p:spPr>
          <a:xfrm>
            <a:off x="1069848" y="484632"/>
            <a:ext cx="10058400" cy="1132296"/>
          </a:xfrm>
        </p:spPr>
        <p:txBody>
          <a:bodyPr/>
          <a:lstStyle/>
          <a:p>
            <a:r>
              <a:rPr lang="en-US" dirty="0"/>
              <a:t>Who to contact for help…</a:t>
            </a:r>
          </a:p>
        </p:txBody>
      </p:sp>
      <p:sp>
        <p:nvSpPr>
          <p:cNvPr id="3" name="Content Placeholder 2">
            <a:extLst>
              <a:ext uri="{FF2B5EF4-FFF2-40B4-BE49-F238E27FC236}">
                <a16:creationId xmlns:a16="http://schemas.microsoft.com/office/drawing/2014/main" id="{ECAA0353-3529-C944-9647-45CAE794C37F}"/>
              </a:ext>
            </a:extLst>
          </p:cNvPr>
          <p:cNvSpPr>
            <a:spLocks noGrp="1"/>
          </p:cNvSpPr>
          <p:nvPr>
            <p:ph sz="half" idx="1"/>
          </p:nvPr>
        </p:nvSpPr>
        <p:spPr/>
        <p:txBody>
          <a:bodyPr>
            <a:normAutofit fontScale="85000" lnSpcReduction="10000"/>
          </a:bodyPr>
          <a:lstStyle/>
          <a:p>
            <a:pPr marL="274320" lvl="1" indent="0">
              <a:buNone/>
            </a:pPr>
            <a:r>
              <a:rPr lang="en-US" sz="2100" b="1" dirty="0"/>
              <a:t>SASS – Sexual Assault Support Services</a:t>
            </a:r>
          </a:p>
          <a:p>
            <a:pPr lvl="3"/>
            <a:r>
              <a:rPr lang="en-US" sz="2100" b="1" dirty="0"/>
              <a:t>Call (775) 221-7600 &amp; ask to speak with an Advocate</a:t>
            </a:r>
          </a:p>
          <a:p>
            <a:pPr lvl="3"/>
            <a:r>
              <a:rPr lang="en-US" sz="2100" b="1" dirty="0"/>
              <a:t>Text: “SASS” to 839863</a:t>
            </a:r>
          </a:p>
          <a:p>
            <a:pPr lvl="3"/>
            <a:endParaRPr lang="en-US" dirty="0"/>
          </a:p>
          <a:p>
            <a:pPr fontAlgn="base"/>
            <a:r>
              <a:rPr lang="en-US" b="1" dirty="0"/>
              <a:t>Domestic Violence Resource </a:t>
            </a:r>
            <a:r>
              <a:rPr lang="en-US" b="1" dirty="0" smtClean="0"/>
              <a:t>Center: </a:t>
            </a:r>
            <a:r>
              <a:rPr lang="en-US" dirty="0" smtClean="0"/>
              <a:t>775-329-4150</a:t>
            </a:r>
          </a:p>
          <a:p>
            <a:pPr fontAlgn="base"/>
            <a:r>
              <a:rPr lang="en-US" b="1" dirty="0"/>
              <a:t>Safe Embrace: </a:t>
            </a:r>
            <a:r>
              <a:rPr lang="en-US" dirty="0"/>
              <a:t>775-322-3466</a:t>
            </a:r>
          </a:p>
          <a:p>
            <a:pPr fontAlgn="base"/>
            <a:r>
              <a:rPr lang="en-US" b="1" dirty="0" smtClean="0"/>
              <a:t>Crisis </a:t>
            </a:r>
            <a:r>
              <a:rPr lang="en-US" b="1" dirty="0"/>
              <a:t>Support Services: </a:t>
            </a:r>
            <a:r>
              <a:rPr lang="en-US" dirty="0"/>
              <a:t>1-800-273-8255</a:t>
            </a:r>
          </a:p>
          <a:p>
            <a:pPr lvl="1" fontAlgn="base"/>
            <a:r>
              <a:rPr lang="en-US" dirty="0"/>
              <a:t>Text </a:t>
            </a:r>
            <a:r>
              <a:rPr lang="en-US" b="1" dirty="0"/>
              <a:t>“care”</a:t>
            </a:r>
            <a:r>
              <a:rPr lang="en-US" dirty="0"/>
              <a:t> to </a:t>
            </a:r>
            <a:r>
              <a:rPr lang="en-US" b="1" dirty="0"/>
              <a:t>839863 </a:t>
            </a:r>
            <a:endParaRPr lang="en-US" sz="1900" dirty="0" smtClean="0"/>
          </a:p>
          <a:p>
            <a:r>
              <a:rPr lang="en-US" dirty="0" smtClean="0">
                <a:hlinkClick r:id="rId2"/>
              </a:rPr>
              <a:t>Wingspan</a:t>
            </a:r>
            <a:r>
              <a:rPr lang="en-US" dirty="0"/>
              <a:t>– serves people who are LGBTQ</a:t>
            </a:r>
            <a:br>
              <a:rPr lang="en-US" dirty="0"/>
            </a:br>
            <a:r>
              <a:rPr lang="en-US" dirty="0"/>
              <a:t>Hotline 520-624-0348 or 1-800-553-9387 Bilingual 24/7</a:t>
            </a:r>
          </a:p>
          <a:p>
            <a:endParaRPr lang="en-US" dirty="0"/>
          </a:p>
          <a:p>
            <a:endParaRPr lang="en-US" dirty="0"/>
          </a:p>
        </p:txBody>
      </p:sp>
      <p:sp>
        <p:nvSpPr>
          <p:cNvPr id="4" name="Content Placeholder 3"/>
          <p:cNvSpPr>
            <a:spLocks noGrp="1"/>
          </p:cNvSpPr>
          <p:nvPr>
            <p:ph sz="half" idx="2"/>
          </p:nvPr>
        </p:nvSpPr>
        <p:spPr>
          <a:xfrm>
            <a:off x="6364224" y="1828800"/>
            <a:ext cx="4754880" cy="4830184"/>
          </a:xfrm>
        </p:spPr>
        <p:txBody>
          <a:bodyPr>
            <a:normAutofit fontScale="85000" lnSpcReduction="10000"/>
          </a:bodyPr>
          <a:lstStyle/>
          <a:p>
            <a:r>
              <a:rPr lang="en-US" dirty="0">
                <a:hlinkClick r:id="rId3"/>
              </a:rPr>
              <a:t>The Anti-Violence Project</a:t>
            </a:r>
            <a:r>
              <a:rPr lang="en-US" dirty="0"/>
              <a:t>– serves people who are LGBTQ</a:t>
            </a:r>
            <a:br>
              <a:rPr lang="en-US" dirty="0"/>
            </a:br>
            <a:r>
              <a:rPr lang="en-US" dirty="0"/>
              <a:t>Hotline 212-714-1124 Bilingual 24/7</a:t>
            </a:r>
          </a:p>
          <a:p>
            <a:r>
              <a:rPr lang="en-US" dirty="0" smtClean="0"/>
              <a:t>GLBT </a:t>
            </a:r>
            <a:r>
              <a:rPr lang="en-US" dirty="0"/>
              <a:t>National Help Center</a:t>
            </a:r>
            <a:br>
              <a:rPr lang="en-US" dirty="0"/>
            </a:br>
            <a:r>
              <a:rPr lang="en-US" dirty="0"/>
              <a:t>Hotline 1800-246-PRIDE (1-800-246-7743) or</a:t>
            </a:r>
            <a:br>
              <a:rPr lang="en-US" dirty="0"/>
            </a:br>
            <a:r>
              <a:rPr lang="en-US" dirty="0"/>
              <a:t>Online Chat at </a:t>
            </a:r>
            <a:r>
              <a:rPr lang="en-US" dirty="0">
                <a:hlinkClick r:id="rId4"/>
              </a:rPr>
              <a:t>http://www.volunteerlogin.org/chat/</a:t>
            </a:r>
            <a:endParaRPr lang="en-US" dirty="0"/>
          </a:p>
          <a:p>
            <a:r>
              <a:rPr lang="en-US" dirty="0"/>
              <a:t>National Sexual Assault Hotline – supports LGBTQ people</a:t>
            </a:r>
            <a:br>
              <a:rPr lang="en-US" dirty="0"/>
            </a:br>
            <a:r>
              <a:rPr lang="en-US" dirty="0"/>
              <a:t>1-800-656-HOPE (4673) 24/7 or</a:t>
            </a:r>
            <a:br>
              <a:rPr lang="en-US" dirty="0"/>
            </a:br>
            <a:r>
              <a:rPr lang="en-US" dirty="0"/>
              <a:t>Online Counseling at </a:t>
            </a:r>
            <a:r>
              <a:rPr lang="en-US" dirty="0">
                <a:hlinkClick r:id="rId5"/>
              </a:rPr>
              <a:t>https://ohl.rainn.org/online/</a:t>
            </a:r>
            <a:endParaRPr lang="en-US" dirty="0"/>
          </a:p>
          <a:p>
            <a:r>
              <a:rPr lang="en-US" dirty="0" smtClean="0"/>
              <a:t>Awaken- </a:t>
            </a:r>
            <a:r>
              <a:rPr lang="en-US" dirty="0"/>
              <a:t>775-393-9183</a:t>
            </a:r>
          </a:p>
          <a:p>
            <a:r>
              <a:rPr lang="en-US" sz="2100" dirty="0"/>
              <a:t>Love Is Respect hotline: </a:t>
            </a:r>
            <a:r>
              <a:rPr lang="en-US" dirty="0"/>
              <a:t>1-866-331-99474 (24/7) or Text “</a:t>
            </a:r>
            <a:r>
              <a:rPr lang="en-US" dirty="0" err="1"/>
              <a:t>loveis</a:t>
            </a:r>
            <a:r>
              <a:rPr lang="en-US" dirty="0"/>
              <a:t>” 22522</a:t>
            </a:r>
          </a:p>
          <a:p>
            <a:r>
              <a:rPr lang="en-US" dirty="0" smtClean="0"/>
              <a:t>Step Up! Nevada, Stop Violence! </a:t>
            </a:r>
            <a:r>
              <a:rPr lang="en-US" dirty="0" smtClean="0">
                <a:hlinkClick r:id="rId6"/>
              </a:rPr>
              <a:t>http</a:t>
            </a:r>
            <a:r>
              <a:rPr lang="en-US" dirty="0">
                <a:hlinkClick r:id="rId6"/>
              </a:rPr>
              <a:t>://www.stepupstopviolence.org</a:t>
            </a:r>
            <a:r>
              <a:rPr lang="en-US" dirty="0" smtClean="0">
                <a:hlinkClick r:id="rId6"/>
              </a:rPr>
              <a:t>/</a:t>
            </a:r>
            <a:endParaRPr lang="en-US" dirty="0" smtClean="0"/>
          </a:p>
          <a:p>
            <a:endParaRPr lang="en-US" dirty="0" smtClean="0"/>
          </a:p>
          <a:p>
            <a:endParaRPr lang="en-US" dirty="0"/>
          </a:p>
        </p:txBody>
      </p:sp>
    </p:spTree>
    <p:extLst>
      <p:ext uri="{BB962C8B-B14F-4D97-AF65-F5344CB8AC3E}">
        <p14:creationId xmlns:p14="http://schemas.microsoft.com/office/powerpoint/2010/main" val="2594804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hlinkClick r:id="rId2"/>
              </a:rPr>
              <a:t>2 minutes Will Change the way you think about consent</a:t>
            </a:r>
            <a:endParaRPr lang="en-US" dirty="0"/>
          </a:p>
        </p:txBody>
      </p:sp>
      <p:sp>
        <p:nvSpPr>
          <p:cNvPr id="3" name="Content Placeholder 2"/>
          <p:cNvSpPr>
            <a:spLocks noGrp="1"/>
          </p:cNvSpPr>
          <p:nvPr>
            <p:ph type="body" idx="1"/>
          </p:nvPr>
        </p:nvSpPr>
        <p:spPr/>
        <p:txBody>
          <a:bodyPr/>
          <a:lstStyle/>
          <a:p>
            <a:endParaRPr lang="en-US" dirty="0"/>
          </a:p>
          <a:p>
            <a:endParaRPr lang="en-US" dirty="0"/>
          </a:p>
        </p:txBody>
      </p:sp>
    </p:spTree>
    <p:extLst>
      <p:ext uri="{BB962C8B-B14F-4D97-AF65-F5344CB8AC3E}">
        <p14:creationId xmlns:p14="http://schemas.microsoft.com/office/powerpoint/2010/main" val="22948944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it abuse if…?</a:t>
            </a:r>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US" sz="2400" dirty="0"/>
              <a:t>…a couple is arguing and when one partner begins to freak out the other gives them a a light slap to calm them down?</a:t>
            </a:r>
          </a:p>
          <a:p>
            <a:pPr marL="457200" indent="-457200">
              <a:buFont typeface="+mj-lt"/>
              <a:buAutoNum type="arabicPeriod"/>
            </a:pPr>
            <a:r>
              <a:rPr lang="en-US" sz="2400" dirty="0"/>
              <a:t>…a person walks their partner to school every morning, meets them for lunch every day, and picks them up at the end of each afternoon?</a:t>
            </a:r>
          </a:p>
          <a:p>
            <a:pPr marL="457200" indent="-457200">
              <a:buFont typeface="+mj-lt"/>
              <a:buAutoNum type="arabicPeriod"/>
            </a:pPr>
            <a:r>
              <a:rPr lang="en-US" sz="2400" dirty="0"/>
              <a:t>…every time a same-sex couple argues, one of the partners threatens to “out” the other to their family?</a:t>
            </a:r>
          </a:p>
        </p:txBody>
      </p:sp>
    </p:spTree>
    <p:extLst>
      <p:ext uri="{BB962C8B-B14F-4D97-AF65-F5344CB8AC3E}">
        <p14:creationId xmlns:p14="http://schemas.microsoft.com/office/powerpoint/2010/main" val="28574117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6AD47-D2C2-3F4F-A841-95F382910139}"/>
              </a:ext>
            </a:extLst>
          </p:cNvPr>
          <p:cNvSpPr>
            <a:spLocks noGrp="1"/>
          </p:cNvSpPr>
          <p:nvPr>
            <p:ph type="title"/>
          </p:nvPr>
        </p:nvSpPr>
        <p:spPr/>
        <p:txBody>
          <a:bodyPr/>
          <a:lstStyle/>
          <a:p>
            <a:r>
              <a:rPr lang="en-US" dirty="0"/>
              <a:t>Is it abuse if…? </a:t>
            </a:r>
            <a:r>
              <a:rPr lang="en-US" cap="none" dirty="0"/>
              <a:t>cont’d</a:t>
            </a:r>
            <a:endParaRPr lang="en-US" dirty="0"/>
          </a:p>
        </p:txBody>
      </p:sp>
      <p:sp>
        <p:nvSpPr>
          <p:cNvPr id="3" name="Content Placeholder 2">
            <a:extLst>
              <a:ext uri="{FF2B5EF4-FFF2-40B4-BE49-F238E27FC236}">
                <a16:creationId xmlns:a16="http://schemas.microsoft.com/office/drawing/2014/main" id="{F080C3BD-83E7-6141-9711-418C7E49C84C}"/>
              </a:ext>
            </a:extLst>
          </p:cNvPr>
          <p:cNvSpPr>
            <a:spLocks noGrp="1"/>
          </p:cNvSpPr>
          <p:nvPr>
            <p:ph idx="1"/>
          </p:nvPr>
        </p:nvSpPr>
        <p:spPr/>
        <p:txBody>
          <a:bodyPr/>
          <a:lstStyle/>
          <a:p>
            <a:pPr marL="457200" indent="-457200">
              <a:buFont typeface="+mj-lt"/>
              <a:buAutoNum type="arabicPeriod" startAt="4"/>
            </a:pPr>
            <a:r>
              <a:rPr lang="en-US" sz="2400" dirty="0"/>
              <a:t>…an 18 year-old has sex with a 14 year old?</a:t>
            </a:r>
          </a:p>
          <a:p>
            <a:pPr marL="457200" indent="-457200">
              <a:buFont typeface="+mj-lt"/>
              <a:buAutoNum type="arabicPeriod" startAt="4"/>
            </a:pPr>
            <a:r>
              <a:rPr lang="en-US" sz="2400" dirty="0"/>
              <a:t>…a couple starts “play-fighting” and they wrestle around on the floor resulting in bruises on one of their arms?</a:t>
            </a:r>
          </a:p>
          <a:p>
            <a:pPr marL="457200" indent="-457200">
              <a:buFont typeface="+mj-lt"/>
              <a:buAutoNum type="arabicPeriod" startAt="4"/>
            </a:pPr>
            <a:r>
              <a:rPr lang="en-US" sz="2400" dirty="0"/>
              <a:t>…one partner wants to have sex. Their partner says they’re not ready, but after talking about it, gives in and has sex anyway, even though they really don’t want to?</a:t>
            </a:r>
          </a:p>
          <a:p>
            <a:pPr marL="457200" indent="-457200">
              <a:buFont typeface="+mj-lt"/>
              <a:buAutoNum type="arabicPeriod" startAt="4"/>
            </a:pPr>
            <a:r>
              <a:rPr lang="en-US" sz="2400" dirty="0"/>
              <a:t>…someone expects to be able to check their partners cell phone/texts anytime they wish?</a:t>
            </a:r>
          </a:p>
          <a:p>
            <a:endParaRPr lang="en-US" dirty="0"/>
          </a:p>
        </p:txBody>
      </p:sp>
    </p:spTree>
    <p:extLst>
      <p:ext uri="{BB962C8B-B14F-4D97-AF65-F5344CB8AC3E}">
        <p14:creationId xmlns:p14="http://schemas.microsoft.com/office/powerpoint/2010/main" val="29385545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73479" y="0"/>
            <a:ext cx="4845042" cy="6858000"/>
          </a:xfrm>
          <a:prstGeom prst="rect">
            <a:avLst/>
          </a:prstGeom>
        </p:spPr>
      </p:pic>
    </p:spTree>
    <p:extLst>
      <p:ext uri="{BB962C8B-B14F-4D97-AF65-F5344CB8AC3E}">
        <p14:creationId xmlns:p14="http://schemas.microsoft.com/office/powerpoint/2010/main" val="1593395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Consent, coercion, incapacitated</a:t>
            </a:r>
            <a:endParaRPr lang="en-US" dirty="0"/>
          </a:p>
        </p:txBody>
      </p:sp>
      <p:sp>
        <p:nvSpPr>
          <p:cNvPr id="3" name="Content Placeholder 2"/>
          <p:cNvSpPr>
            <a:spLocks noGrp="1"/>
          </p:cNvSpPr>
          <p:nvPr>
            <p:ph idx="1"/>
          </p:nvPr>
        </p:nvSpPr>
        <p:spPr/>
        <p:txBody>
          <a:bodyPr>
            <a:normAutofit/>
          </a:bodyPr>
          <a:lstStyle/>
          <a:p>
            <a:r>
              <a:rPr lang="en-US" sz="5400" dirty="0" smtClean="0"/>
              <a:t>Consent</a:t>
            </a:r>
          </a:p>
          <a:p>
            <a:r>
              <a:rPr lang="en-US" sz="5400" dirty="0" smtClean="0"/>
              <a:t>Coercion</a:t>
            </a:r>
          </a:p>
          <a:p>
            <a:r>
              <a:rPr lang="en-US" sz="5400" dirty="0" smtClean="0"/>
              <a:t>Incapacitated</a:t>
            </a:r>
            <a:endParaRPr lang="en-US" sz="5400" dirty="0"/>
          </a:p>
        </p:txBody>
      </p:sp>
    </p:spTree>
    <p:extLst>
      <p:ext uri="{BB962C8B-B14F-4D97-AF65-F5344CB8AC3E}">
        <p14:creationId xmlns:p14="http://schemas.microsoft.com/office/powerpoint/2010/main" val="2658625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hlinkClick r:id="rId2"/>
              </a:rPr>
              <a:t>“Pitch Perfect 2 Trailer-Ellen Show Version” </a:t>
            </a:r>
            <a:endParaRPr lang="en-US" dirty="0"/>
          </a:p>
        </p:txBody>
      </p:sp>
      <p:sp>
        <p:nvSpPr>
          <p:cNvPr id="5" name="Text Placeholder 4"/>
          <p:cNvSpPr>
            <a:spLocks noGrp="1"/>
          </p:cNvSpPr>
          <p:nvPr>
            <p:ph type="body" idx="1"/>
          </p:nvPr>
        </p:nvSpPr>
        <p:spPr/>
        <p:txBody>
          <a:bodyPr/>
          <a:lstStyle/>
          <a:p>
            <a:r>
              <a:rPr lang="en-US" dirty="0" smtClean="0"/>
              <a:t>Play from (2:10-2:27</a:t>
            </a:r>
            <a:r>
              <a:rPr lang="en-US" dirty="0"/>
              <a:t>) </a:t>
            </a:r>
          </a:p>
        </p:txBody>
      </p:sp>
    </p:spTree>
    <p:extLst>
      <p:ext uri="{BB962C8B-B14F-4D97-AF65-F5344CB8AC3E}">
        <p14:creationId xmlns:p14="http://schemas.microsoft.com/office/powerpoint/2010/main" val="2147867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hlinkClick r:id="rId2"/>
              </a:rPr>
              <a:t>“Tea Consent” </a:t>
            </a:r>
            <a:endParaRPr lang="en-US" dirty="0"/>
          </a:p>
        </p:txBody>
      </p:sp>
    </p:spTree>
    <p:extLst>
      <p:ext uri="{BB962C8B-B14F-4D97-AF65-F5344CB8AC3E}">
        <p14:creationId xmlns:p14="http://schemas.microsoft.com/office/powerpoint/2010/main" val="3922692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Consent…</a:t>
            </a:r>
            <a:br>
              <a:rPr lang="en-US" dirty="0" smtClean="0"/>
            </a:br>
            <a:endParaRPr lang="en-US" dirty="0"/>
          </a:p>
        </p:txBody>
      </p:sp>
      <p:sp>
        <p:nvSpPr>
          <p:cNvPr id="5" name="Content Placeholder 4"/>
          <p:cNvSpPr>
            <a:spLocks noGrp="1"/>
          </p:cNvSpPr>
          <p:nvPr>
            <p:ph idx="1"/>
          </p:nvPr>
        </p:nvSpPr>
        <p:spPr/>
        <p:txBody>
          <a:bodyPr/>
          <a:lstStyle/>
          <a:p>
            <a:r>
              <a:rPr lang="en-US" dirty="0" smtClean="0"/>
              <a:t>Is a clear and ENTHUSIASTIC  “Yes”</a:t>
            </a:r>
          </a:p>
          <a:p>
            <a:r>
              <a:rPr lang="en-US" dirty="0" smtClean="0"/>
              <a:t>Any signs of discomfort should be read as a “No”</a:t>
            </a:r>
          </a:p>
          <a:p>
            <a:r>
              <a:rPr lang="en-US" dirty="0" smtClean="0"/>
              <a:t>Only meaningful if it is NOT coerced</a:t>
            </a:r>
          </a:p>
          <a:p>
            <a:r>
              <a:rPr lang="en-US" dirty="0" smtClean="0"/>
              <a:t>A shared responsibility of everyone engaging in or who wants to engage in any kind of sexual interaction. </a:t>
            </a:r>
          </a:p>
          <a:p>
            <a:endParaRPr lang="en-US" dirty="0" smtClean="0"/>
          </a:p>
          <a:p>
            <a:r>
              <a:rPr lang="en-US" sz="2800" dirty="0" smtClean="0"/>
              <a:t>Must be…</a:t>
            </a:r>
          </a:p>
          <a:p>
            <a:pPr lvl="1"/>
            <a:r>
              <a:rPr lang="en-US" sz="2800" dirty="0" smtClean="0"/>
              <a:t>freely </a:t>
            </a:r>
            <a:r>
              <a:rPr lang="en-US" sz="2800" dirty="0"/>
              <a:t>given, reversible, enthusiastic, informed and specific with both words and behaviors matching.</a:t>
            </a:r>
          </a:p>
          <a:p>
            <a:endParaRPr lang="en-US" dirty="0"/>
          </a:p>
        </p:txBody>
      </p:sp>
    </p:spTree>
    <p:extLst>
      <p:ext uri="{BB962C8B-B14F-4D97-AF65-F5344CB8AC3E}">
        <p14:creationId xmlns:p14="http://schemas.microsoft.com/office/powerpoint/2010/main" val="2589106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6600" dirty="0" smtClean="0"/>
              <a:t>Age of consent</a:t>
            </a:r>
            <a:endParaRPr lang="en-US" sz="6600" dirty="0"/>
          </a:p>
        </p:txBody>
      </p:sp>
      <p:sp>
        <p:nvSpPr>
          <p:cNvPr id="5" name="Content Placeholder 4"/>
          <p:cNvSpPr>
            <a:spLocks noGrp="1"/>
          </p:cNvSpPr>
          <p:nvPr>
            <p:ph idx="1"/>
          </p:nvPr>
        </p:nvSpPr>
        <p:spPr/>
        <p:txBody>
          <a:bodyPr/>
          <a:lstStyle/>
          <a:p>
            <a:r>
              <a:rPr lang="en-US" sz="4000" dirty="0" smtClean="0"/>
              <a:t>The legal age at which an individual is considered mature enough to consent to sex. </a:t>
            </a:r>
          </a:p>
          <a:p>
            <a:endParaRPr lang="en-US" dirty="0"/>
          </a:p>
          <a:p>
            <a:r>
              <a:rPr lang="en-US" sz="5400" b="1" dirty="0" smtClean="0"/>
              <a:t>NV: 16</a:t>
            </a:r>
          </a:p>
          <a:p>
            <a:endParaRPr lang="en-US" dirty="0" smtClean="0"/>
          </a:p>
        </p:txBody>
      </p:sp>
    </p:spTree>
    <p:extLst>
      <p:ext uri="{BB962C8B-B14F-4D97-AF65-F5344CB8AC3E}">
        <p14:creationId xmlns:p14="http://schemas.microsoft.com/office/powerpoint/2010/main" val="2422976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040578" y="1370031"/>
            <a:ext cx="7705389" cy="4672746"/>
          </a:xfrm>
          <a:prstGeom prst="rect">
            <a:avLst/>
          </a:prstGeom>
        </p:spPr>
      </p:pic>
      <p:pic>
        <p:nvPicPr>
          <p:cNvPr id="6" name="Picture 5"/>
          <p:cNvPicPr>
            <a:picLocks noChangeAspect="1"/>
          </p:cNvPicPr>
          <p:nvPr/>
        </p:nvPicPr>
        <p:blipFill>
          <a:blip r:embed="rId3"/>
          <a:stretch>
            <a:fillRect/>
          </a:stretch>
        </p:blipFill>
        <p:spPr>
          <a:xfrm>
            <a:off x="8900720" y="4064262"/>
            <a:ext cx="2114550" cy="1504950"/>
          </a:xfrm>
          <a:prstGeom prst="rect">
            <a:avLst/>
          </a:prstGeom>
        </p:spPr>
      </p:pic>
      <p:sp>
        <p:nvSpPr>
          <p:cNvPr id="7" name="TextBox 6"/>
          <p:cNvSpPr txBox="1"/>
          <p:nvPr/>
        </p:nvSpPr>
        <p:spPr>
          <a:xfrm>
            <a:off x="1290918" y="322729"/>
            <a:ext cx="9434456" cy="923330"/>
          </a:xfrm>
          <a:prstGeom prst="rect">
            <a:avLst/>
          </a:prstGeom>
          <a:noFill/>
        </p:spPr>
        <p:txBody>
          <a:bodyPr wrap="square" rtlCol="0">
            <a:spAutoFit/>
          </a:bodyPr>
          <a:lstStyle/>
          <a:p>
            <a:r>
              <a:rPr lang="en-US" sz="5400" cap="all" dirty="0">
                <a:blipFill>
                  <a:blip r:embed="rId4">
                    <a:extLst>
                      <a:ext uri="{28A0092B-C50C-407E-A947-70E740481C1C}">
                        <a14:useLocalDpi xmlns:a14="http://schemas.microsoft.com/office/drawing/2010/main" val="0"/>
                      </a:ext>
                    </a:extLst>
                  </a:blip>
                  <a:tile tx="6350" ty="-127000" sx="65000" sy="64000" flip="none" algn="tl"/>
                </a:blipFill>
                <a:latin typeface="Rockwell Condensed" panose="02060603050405020104"/>
                <a:ea typeface="+mj-ea"/>
                <a:cs typeface="+mj-cs"/>
              </a:rPr>
              <a:t>Age of </a:t>
            </a:r>
            <a:r>
              <a:rPr lang="en-US" sz="5400" cap="all" dirty="0" smtClean="0">
                <a:blipFill>
                  <a:blip r:embed="rId4">
                    <a:extLst>
                      <a:ext uri="{28A0092B-C50C-407E-A947-70E740481C1C}">
                        <a14:useLocalDpi xmlns:a14="http://schemas.microsoft.com/office/drawing/2010/main" val="0"/>
                      </a:ext>
                    </a:extLst>
                  </a:blip>
                  <a:tile tx="6350" ty="-127000" sx="65000" sy="64000" flip="none" algn="tl"/>
                </a:blipFill>
                <a:latin typeface="Rockwell Condensed" panose="02060603050405020104"/>
                <a:ea typeface="+mj-ea"/>
                <a:cs typeface="+mj-cs"/>
              </a:rPr>
              <a:t>consent Across the US</a:t>
            </a:r>
            <a:endParaRPr lang="en-US" dirty="0"/>
          </a:p>
        </p:txBody>
      </p:sp>
    </p:spTree>
    <p:extLst>
      <p:ext uri="{BB962C8B-B14F-4D97-AF65-F5344CB8AC3E}">
        <p14:creationId xmlns:p14="http://schemas.microsoft.com/office/powerpoint/2010/main" val="3575873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Wood Type</Template>
  <TotalTime>2551</TotalTime>
  <Words>1956</Words>
  <Application>Microsoft Office PowerPoint</Application>
  <PresentationFormat>Widescreen</PresentationFormat>
  <Paragraphs>202</Paragraphs>
  <Slides>32</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Calibri</vt:lpstr>
      <vt:lpstr>Rockwell</vt:lpstr>
      <vt:lpstr>Rockwell Condensed</vt:lpstr>
      <vt:lpstr>Wingdings</vt:lpstr>
      <vt:lpstr>Wood Type</vt:lpstr>
      <vt:lpstr>Consent and the Law</vt:lpstr>
      <vt:lpstr>Consent</vt:lpstr>
      <vt:lpstr>2 minutes Will Change the way you think about consent</vt:lpstr>
      <vt:lpstr>Consent, coercion, incapacitated</vt:lpstr>
      <vt:lpstr>“Pitch Perfect 2 Trailer-Ellen Show Version” </vt:lpstr>
      <vt:lpstr>“Tea Consent” </vt:lpstr>
      <vt:lpstr>Consent… </vt:lpstr>
      <vt:lpstr>Age of consent</vt:lpstr>
      <vt:lpstr>PowerPoint Presentation</vt:lpstr>
      <vt:lpstr>WAIT! IS THAT SEX LEGAL?  Statutory Rape is legally called… Statutory Sexual Seduction</vt:lpstr>
      <vt:lpstr>Statutory Rape is legally called… Statutory Sexual Seduction</vt:lpstr>
      <vt:lpstr>Consent is never a defense</vt:lpstr>
      <vt:lpstr>Penalties for statutory rape</vt:lpstr>
      <vt:lpstr>What is sexual Assault</vt:lpstr>
      <vt:lpstr>Sexual assault NRS 200.366</vt:lpstr>
      <vt:lpstr>How do I report sexual assault?</vt:lpstr>
      <vt:lpstr>If you are assaulted and you are considering filing a police report, please try to follow these guidelines to preserve evidence:</vt:lpstr>
      <vt:lpstr>Forensic examination</vt:lpstr>
      <vt:lpstr>School laws WCSD Administrative Regulation 4430 Sexual harassment and misconduct by staff</vt:lpstr>
      <vt:lpstr>Sexual harassment</vt:lpstr>
      <vt:lpstr>Who to call for help </vt:lpstr>
      <vt:lpstr>Teen dating abuse statistics</vt:lpstr>
      <vt:lpstr>Teen dating abuse statistics cont’d</vt:lpstr>
      <vt:lpstr>Types of Relationship Abuse</vt:lpstr>
      <vt:lpstr>What is a healthy relationship?</vt:lpstr>
      <vt:lpstr> Is My Relationship Healthy? </vt:lpstr>
      <vt:lpstr>The makings of a healthy relationship…</vt:lpstr>
      <vt:lpstr>If you think your relationship is unhealthy…</vt:lpstr>
      <vt:lpstr>Who to contact for help…</vt:lpstr>
      <vt:lpstr>Is it abuse if…?</vt:lpstr>
      <vt:lpstr>Is it abuse if…? cont’d</vt:lpstr>
      <vt:lpstr>PowerPoint Presentation</vt:lpstr>
    </vt:vector>
  </TitlesOfParts>
  <Company>Washoe County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Consent and the Law</dc:title>
  <dc:creator>Proctor, Rochelle</dc:creator>
  <cp:lastModifiedBy>Proctor, Rochelle</cp:lastModifiedBy>
  <cp:revision>56</cp:revision>
  <dcterms:created xsi:type="dcterms:W3CDTF">2019-03-07T00:17:53Z</dcterms:created>
  <dcterms:modified xsi:type="dcterms:W3CDTF">2019-04-15T22:59:14Z</dcterms:modified>
</cp:coreProperties>
</file>